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276" r:id="rId4"/>
    <p:sldId id="390" r:id="rId5"/>
    <p:sldId id="412" r:id="rId6"/>
    <p:sldId id="413" r:id="rId7"/>
    <p:sldId id="395" r:id="rId8"/>
    <p:sldId id="396" r:id="rId9"/>
    <p:sldId id="397" r:id="rId10"/>
    <p:sldId id="414" r:id="rId11"/>
    <p:sldId id="416" r:id="rId12"/>
    <p:sldId id="384" r:id="rId13"/>
    <p:sldId id="385" r:id="rId14"/>
    <p:sldId id="415" r:id="rId15"/>
    <p:sldId id="389" r:id="rId16"/>
    <p:sldId id="417" r:id="rId17"/>
    <p:sldId id="398" r:id="rId18"/>
    <p:sldId id="391" r:id="rId19"/>
    <p:sldId id="386" r:id="rId20"/>
    <p:sldId id="387" r:id="rId21"/>
    <p:sldId id="388" r:id="rId22"/>
    <p:sldId id="383" r:id="rId23"/>
    <p:sldId id="382" r:id="rId24"/>
    <p:sldId id="363" r:id="rId25"/>
    <p:sldId id="351" r:id="rId26"/>
    <p:sldId id="377" r:id="rId27"/>
    <p:sldId id="392" r:id="rId28"/>
    <p:sldId id="393" r:id="rId29"/>
    <p:sldId id="353" r:id="rId30"/>
    <p:sldId id="380" r:id="rId31"/>
    <p:sldId id="379" r:id="rId32"/>
    <p:sldId id="381" r:id="rId33"/>
    <p:sldId id="359" r:id="rId34"/>
    <p:sldId id="360" r:id="rId35"/>
    <p:sldId id="361" r:id="rId36"/>
    <p:sldId id="374" r:id="rId37"/>
    <p:sldId id="375" r:id="rId38"/>
    <p:sldId id="373" r:id="rId39"/>
    <p:sldId id="400" r:id="rId40"/>
    <p:sldId id="401" r:id="rId41"/>
    <p:sldId id="402" r:id="rId42"/>
    <p:sldId id="403" r:id="rId43"/>
    <p:sldId id="404" r:id="rId44"/>
    <p:sldId id="405" r:id="rId45"/>
    <p:sldId id="406" r:id="rId46"/>
    <p:sldId id="407" r:id="rId47"/>
    <p:sldId id="408" r:id="rId48"/>
    <p:sldId id="352" r:id="rId49"/>
    <p:sldId id="410" r:id="rId50"/>
    <p:sldId id="292" r:id="rId51"/>
    <p:sldId id="364" r:id="rId52"/>
    <p:sldId id="409" r:id="rId53"/>
    <p:sldId id="365" r:id="rId54"/>
    <p:sldId id="399" r:id="rId55"/>
    <p:sldId id="362" r:id="rId56"/>
    <p:sldId id="366" r:id="rId57"/>
    <p:sldId id="368" r:id="rId58"/>
    <p:sldId id="354" r:id="rId59"/>
    <p:sldId id="369" r:id="rId60"/>
    <p:sldId id="370" r:id="rId61"/>
    <p:sldId id="371" r:id="rId62"/>
    <p:sldId id="372" r:id="rId63"/>
    <p:sldId id="376" r:id="rId64"/>
    <p:sldId id="378" r:id="rId65"/>
    <p:sldId id="367" r:id="rId66"/>
    <p:sldId id="346" r:id="rId67"/>
    <p:sldId id="348" r:id="rId68"/>
    <p:sldId id="349" r:id="rId69"/>
    <p:sldId id="350" r:id="rId70"/>
    <p:sldId id="355" r:id="rId71"/>
    <p:sldId id="356" r:id="rId72"/>
    <p:sldId id="357" r:id="rId73"/>
    <p:sldId id="358" r:id="rId74"/>
    <p:sldId id="394" r:id="rId7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0939"/>
    <a:srgbClr val="DB4336"/>
    <a:srgbClr val="4185F7"/>
    <a:srgbClr val="9414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51" autoAdjust="0"/>
  </p:normalViewPr>
  <p:slideViewPr>
    <p:cSldViewPr>
      <p:cViewPr>
        <p:scale>
          <a:sx n="112" d="100"/>
          <a:sy n="112" d="100"/>
        </p:scale>
        <p:origin x="-800" y="-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352E6-6BE7-F44E-BCCD-0E74E69252B8}" type="datetimeFigureOut">
              <a:rPr lang="ru-RU"/>
              <a:pPr>
                <a:defRPr/>
              </a:pPr>
              <a:t>21.09.17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BFB43-B19A-F546-A276-F88E217E6C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031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E828A-37F2-3749-9D36-3CED10D390AE}" type="datetimeFigureOut">
              <a:rPr lang="ru-RU"/>
              <a:pPr>
                <a:defRPr/>
              </a:pPr>
              <a:t>21.09.17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4F168-CF15-A34A-8B63-C766B3917C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24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4F410-DBF3-414D-9933-D0870DD028B7}" type="datetimeFigureOut">
              <a:rPr lang="ru-RU"/>
              <a:pPr>
                <a:defRPr/>
              </a:pPr>
              <a:t>21.09.17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43709-497C-AB4F-97DF-92C01642C0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37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5DD11-AA14-F14F-B4B9-F61CA492C131}" type="datetimeFigureOut">
              <a:rPr lang="ru-RU"/>
              <a:pPr>
                <a:defRPr/>
              </a:pPr>
              <a:t>21.09.17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AAE8D-F5B9-4A42-8A33-CA6E92A2DB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053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2FE1B-3526-8943-B500-BEAC4DA9AFF0}" type="datetimeFigureOut">
              <a:rPr lang="ru-RU"/>
              <a:pPr>
                <a:defRPr/>
              </a:pPr>
              <a:t>21.09.17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A1A2C-7D89-9943-85E1-A747FE6C73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754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1ACE2-6D95-2945-BE20-60E62B5CB067}" type="datetimeFigureOut">
              <a:rPr lang="ru-RU"/>
              <a:pPr>
                <a:defRPr/>
              </a:pPr>
              <a:t>21.09.17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55A41-39EB-E647-8337-41ADC36EB7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566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A30D0-C209-F543-B252-8CD298C220B4}" type="datetimeFigureOut">
              <a:rPr lang="ru-RU"/>
              <a:pPr>
                <a:defRPr/>
              </a:pPr>
              <a:t>21.09.17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0ECB-F941-7845-9708-0BD47402E4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163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EEFF3-F47E-5043-BA72-28626D3F19B0}" type="datetimeFigureOut">
              <a:rPr lang="ru-RU"/>
              <a:pPr>
                <a:defRPr/>
              </a:pPr>
              <a:t>21.09.17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28412-A9BB-9A49-8BA9-A9FFEFB04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295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504E3-6CA3-BD4E-BAC1-0E36E0F23198}" type="datetimeFigureOut">
              <a:rPr lang="ru-RU"/>
              <a:pPr>
                <a:defRPr/>
              </a:pPr>
              <a:t>21.09.17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3C3DE-6C1F-3945-9EFB-9F0EB9F4A1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360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5F533-EEFD-FD45-AB23-97CE8CA560FA}" type="datetimeFigureOut">
              <a:rPr lang="ru-RU"/>
              <a:pPr>
                <a:defRPr/>
              </a:pPr>
              <a:t>21.09.17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D7322-716F-6A4E-9FF2-C80C35F981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390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73B3F-80CF-3D46-94A4-FBBE23D98CF3}" type="datetimeFigureOut">
              <a:rPr lang="ru-RU"/>
              <a:pPr>
                <a:defRPr/>
              </a:pPr>
              <a:t>21.09.17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9AF2C-F459-E24C-9761-8FBF9FD55F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945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753DB5E6-C0B8-9D46-BA58-A5A65C8C403A}" type="datetimeFigureOut">
              <a:rPr lang="ru-RU"/>
              <a:pPr>
                <a:defRPr/>
              </a:pPr>
              <a:t>21.09.17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AA9A2CB9-1CC3-AB40-89C1-5E0678C3DA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1.jpe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7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7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9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9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288" y="3260725"/>
            <a:ext cx="4752975" cy="790575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5289" y="3260725"/>
            <a:ext cx="4464744" cy="790575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288" y="2805112"/>
            <a:ext cx="5760888" cy="792163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3317" name="Заголовок 1"/>
          <p:cNvSpPr>
            <a:spLocks noGrp="1"/>
          </p:cNvSpPr>
          <p:nvPr>
            <p:ph type="ctrTitle"/>
          </p:nvPr>
        </p:nvSpPr>
        <p:spPr>
          <a:xfrm>
            <a:off x="611188" y="2133600"/>
            <a:ext cx="6481762" cy="2590800"/>
          </a:xfrm>
        </p:spPr>
        <p:txBody>
          <a:bodyPr/>
          <a:lstStyle/>
          <a:p>
            <a:pPr algn="l" eaLnBrk="1" hangingPunct="1"/>
            <a:r>
              <a:rPr lang="ru-RU" sz="35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  <a:t>ЗАПУСКАЕМ ПРОДАЮЩИЙ</a:t>
            </a:r>
            <a:br>
              <a:rPr lang="ru-RU" sz="35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</a:br>
            <a:r>
              <a:rPr lang="ru-RU" sz="35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  <a:t>ИНТЕРНЕТ-МАГАЗИН</a:t>
            </a:r>
            <a:endParaRPr lang="ru-RU" sz="3500" b="1" dirty="0">
              <a:solidFill>
                <a:schemeClr val="bg1"/>
              </a:solidFill>
              <a:latin typeface="Calibri" charset="0"/>
              <a:ea typeface="MS PGothic" charset="0"/>
            </a:endParaRPr>
          </a:p>
        </p:txBody>
      </p:sp>
      <p:sp>
        <p:nvSpPr>
          <p:cNvPr id="1331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188" y="5815013"/>
            <a:ext cx="4968875" cy="836612"/>
          </a:xfrm>
        </p:spPr>
        <p:txBody>
          <a:bodyPr/>
          <a:lstStyle/>
          <a:p>
            <a:pPr algn="l" eaLnBrk="1" hangingPunct="1"/>
            <a:r>
              <a:rPr lang="ru-RU" sz="2000" b="1" dirty="0">
                <a:solidFill>
                  <a:srgbClr val="404040"/>
                </a:solidFill>
                <a:latin typeface="Calibri" charset="0"/>
                <a:ea typeface="MS PGothic" charset="0"/>
              </a:rPr>
              <a:t>ЯРОСЛАВ ГОЛУБ</a:t>
            </a:r>
            <a:endParaRPr lang="en-US" sz="2000" b="1" dirty="0">
              <a:solidFill>
                <a:srgbClr val="404040"/>
              </a:solidFill>
              <a:latin typeface="Calibri" charset="0"/>
              <a:ea typeface="MS PGothic" charset="0"/>
            </a:endParaRPr>
          </a:p>
          <a:p>
            <a:pPr algn="l" eaLnBrk="1" hangingPunct="1"/>
            <a:r>
              <a:rPr lang="ru-RU" sz="2000" dirty="0">
                <a:solidFill>
                  <a:srgbClr val="404040"/>
                </a:solidFill>
                <a:latin typeface="Calibri" charset="0"/>
                <a:ea typeface="MS PGothic" charset="0"/>
              </a:rPr>
              <a:t>Директор</a:t>
            </a:r>
            <a:r>
              <a:rPr lang="en-US" sz="2000" dirty="0">
                <a:solidFill>
                  <a:srgbClr val="404040"/>
                </a:solidFill>
                <a:latin typeface="Calibri" charset="0"/>
                <a:ea typeface="MS PGothic" charset="0"/>
              </a:rPr>
              <a:t> </a:t>
            </a:r>
            <a:r>
              <a:rPr lang="ru-RU" sz="2000" dirty="0">
                <a:solidFill>
                  <a:srgbClr val="404040"/>
                </a:solidFill>
                <a:latin typeface="Calibri" charset="0"/>
                <a:ea typeface="MS PGothic" charset="0"/>
              </a:rPr>
              <a:t>компании</a:t>
            </a:r>
            <a:r>
              <a:rPr lang="en-US" sz="2000" dirty="0">
                <a:solidFill>
                  <a:srgbClr val="404040"/>
                </a:solidFill>
                <a:latin typeface="Calibri" charset="0"/>
                <a:ea typeface="MS PGothic" charset="0"/>
              </a:rPr>
              <a:t> </a:t>
            </a:r>
            <a:r>
              <a:rPr lang="ru-RU" sz="2000" dirty="0">
                <a:solidFill>
                  <a:srgbClr val="404040"/>
                </a:solidFill>
                <a:latin typeface="Calibri" charset="0"/>
                <a:ea typeface="MS PGothic" charset="0"/>
              </a:rPr>
              <a:t>«</a:t>
            </a:r>
            <a:r>
              <a:rPr lang="en-US" sz="2000" dirty="0">
                <a:solidFill>
                  <a:srgbClr val="404040"/>
                </a:solidFill>
                <a:latin typeface="Calibri" charset="0"/>
                <a:ea typeface="MS PGothic" charset="0"/>
              </a:rPr>
              <a:t>INTEC</a:t>
            </a:r>
            <a:r>
              <a:rPr lang="ru-RU" sz="2000" dirty="0">
                <a:solidFill>
                  <a:srgbClr val="404040"/>
                </a:solidFill>
                <a:latin typeface="Calibri" charset="0"/>
                <a:ea typeface="MS PGothic" charset="0"/>
              </a:rPr>
              <a:t>» </a:t>
            </a:r>
          </a:p>
          <a:p>
            <a:pPr algn="l" eaLnBrk="1" hangingPunct="1"/>
            <a:endParaRPr lang="ru-RU" sz="2000" dirty="0">
              <a:solidFill>
                <a:srgbClr val="404040"/>
              </a:solidFill>
              <a:latin typeface="Calibri" charset="0"/>
              <a:ea typeface="MS PGothic" charset="0"/>
            </a:endParaRPr>
          </a:p>
          <a:p>
            <a:pPr algn="l" eaLnBrk="1" hangingPunct="1"/>
            <a:endParaRPr lang="ru-RU" sz="2000" dirty="0">
              <a:solidFill>
                <a:srgbClr val="404040"/>
              </a:solidFill>
              <a:latin typeface="Calibri" charset="0"/>
              <a:ea typeface="MS PGothic" charset="0"/>
            </a:endParaRPr>
          </a:p>
          <a:p>
            <a:pPr algn="l" eaLnBrk="1" hangingPunct="1"/>
            <a:endParaRPr lang="ru-RU" sz="2000" dirty="0">
              <a:solidFill>
                <a:srgbClr val="404040"/>
              </a:solidFill>
              <a:latin typeface="Calibri" charset="0"/>
              <a:ea typeface="MS PGothic" charset="0"/>
            </a:endParaRPr>
          </a:p>
        </p:txBody>
      </p:sp>
      <p:pic>
        <p:nvPicPr>
          <p:cNvPr id="13319" name="Picture 3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949950"/>
            <a:ext cx="21367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Корзина и оформление заказа         </a:t>
            </a:r>
            <a:r>
              <a:rPr lang="mr-IN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 убираем все лишнее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6146" name="Picture 2" descr="O:\1. Компания INTEC\Формула сайта 2017 Для презентации\Монтажная область 1 копия 2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 r="9689" b="27799"/>
          <a:stretch/>
        </p:blipFill>
        <p:spPr bwMode="auto">
          <a:xfrm>
            <a:off x="492323" y="1802730"/>
            <a:ext cx="6095901" cy="450900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6588224" y="1916832"/>
            <a:ext cx="259228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Убираем элементы, которые уводят с «правильного» пути: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- основное меню,</a:t>
            </a:r>
          </a:p>
          <a:p>
            <a:pPr marL="0" indent="0" eaLnBrk="1" hangingPunct="1">
              <a:buNone/>
            </a:pP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- ссылки на страницы</a:t>
            </a:r>
          </a:p>
          <a:p>
            <a:pPr marL="0" indent="0" eaLnBrk="1" hangingPunct="1">
              <a:buNone/>
            </a:pP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- войти/зарегистрироваться</a:t>
            </a:r>
          </a:p>
          <a:p>
            <a:pPr marL="0" indent="0" eaLnBrk="1" hangingPunct="1">
              <a:buNone/>
            </a:pP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- информацию показываем в </a:t>
            </a:r>
            <a:r>
              <a:rPr lang="ru-RU" sz="1800" dirty="0" err="1" smtClean="0">
                <a:solidFill>
                  <a:srgbClr val="404040"/>
                </a:solidFill>
                <a:latin typeface="Calibri" charset="0"/>
                <a:ea typeface="MS PGothic" charset="0"/>
              </a:rPr>
              <a:t>popup</a:t>
            </a: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 банере</a:t>
            </a:r>
            <a:endParaRPr lang="ru-RU" sz="1800" dirty="0">
              <a:solidFill>
                <a:srgbClr val="404040"/>
              </a:solidFill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54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Корзина и оформление заказа         </a:t>
            </a:r>
            <a:r>
              <a:rPr lang="mr-IN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 убираем все лишнее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29698" name="Picture 2" descr="O:\1. Компания INTEC\Формула сайта 2017 Для презентации\с новой шапкой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" r="8949" b="72799"/>
          <a:stretch/>
        </p:blipFill>
        <p:spPr bwMode="auto">
          <a:xfrm>
            <a:off x="539552" y="1916832"/>
            <a:ext cx="6048672" cy="455342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6588224" y="1916832"/>
            <a:ext cx="259228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Убираем элементы, которые уводят с «правильного» пути: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- основное меню,</a:t>
            </a:r>
          </a:p>
          <a:p>
            <a:pPr marL="0" indent="0" eaLnBrk="1" hangingPunct="1">
              <a:buNone/>
            </a:pP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- ссылки на страницы</a:t>
            </a:r>
          </a:p>
          <a:p>
            <a:pPr marL="0" indent="0" eaLnBrk="1" hangingPunct="1">
              <a:buNone/>
            </a:pP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- войти/зарегистрироваться</a:t>
            </a:r>
          </a:p>
          <a:p>
            <a:pPr marL="0" indent="0" eaLnBrk="1" hangingPunct="1">
              <a:buNone/>
            </a:pP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- информацию показываем в </a:t>
            </a:r>
            <a:r>
              <a:rPr lang="ru-RU" sz="1800" dirty="0" err="1" smtClean="0">
                <a:solidFill>
                  <a:srgbClr val="404040"/>
                </a:solidFill>
                <a:latin typeface="Calibri" charset="0"/>
                <a:ea typeface="MS PGothic" charset="0"/>
              </a:rPr>
              <a:t>popup</a:t>
            </a: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 банере</a:t>
            </a:r>
            <a:endParaRPr lang="ru-RU" sz="1800" dirty="0">
              <a:solidFill>
                <a:srgbClr val="404040"/>
              </a:solidFill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50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Корзина и оформление заказа         </a:t>
            </a:r>
            <a:r>
              <a:rPr lang="mr-IN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 убираем все лишнее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3" name="Picture 2" descr="bc39803d8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6192688" cy="42620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43808" y="5229200"/>
            <a:ext cx="3168352" cy="432048"/>
          </a:xfrm>
          <a:prstGeom prst="rect">
            <a:avLst/>
          </a:prstGeom>
          <a:solidFill>
            <a:srgbClr val="C0504D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6588224" y="1916832"/>
            <a:ext cx="259228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Убираем элементы, которые уводят с «правильного» пути: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- основное меню,</a:t>
            </a:r>
          </a:p>
          <a:p>
            <a:pPr marL="0" indent="0" eaLnBrk="1" hangingPunct="1">
              <a:buNone/>
            </a:pP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- ссылки на страницы</a:t>
            </a:r>
          </a:p>
          <a:p>
            <a:pPr marL="0" indent="0" eaLnBrk="1" hangingPunct="1">
              <a:buNone/>
            </a:pP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- войти/зарегистрироваться</a:t>
            </a:r>
          </a:p>
          <a:p>
            <a:pPr marL="0" indent="0" eaLnBrk="1" hangingPunct="1">
              <a:buNone/>
            </a:pP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- информацию показываем в </a:t>
            </a:r>
            <a:r>
              <a:rPr lang="ru-RU" sz="1800" dirty="0" err="1" smtClean="0">
                <a:solidFill>
                  <a:srgbClr val="404040"/>
                </a:solidFill>
                <a:latin typeface="Calibri" charset="0"/>
                <a:ea typeface="MS PGothic" charset="0"/>
              </a:rPr>
              <a:t>popup</a:t>
            </a: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 банере</a:t>
            </a:r>
            <a:endParaRPr lang="ru-RU" sz="1800" dirty="0">
              <a:solidFill>
                <a:srgbClr val="404040"/>
              </a:solidFill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42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Поиск </a:t>
            </a:r>
            <a:r>
              <a:rPr lang="mr-IN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 самый коротки путь к продажам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684213" y="2564903"/>
            <a:ext cx="4535860" cy="374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Аудитория локального поиска: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>
                <a:solidFill>
                  <a:srgbClr val="262626"/>
                </a:solidFill>
                <a:latin typeface="Calibri" charset="0"/>
              </a:rPr>
              <a:t>з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нает что хочет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мотивирована на 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покупку</a:t>
            </a:r>
          </a:p>
          <a:p>
            <a:pPr eaLnBrk="1" hangingPunct="1">
              <a:spcBef>
                <a:spcPct val="20000"/>
              </a:spcBef>
            </a:pPr>
            <a:endParaRPr lang="ru-RU" sz="1800" b="1" dirty="0">
              <a:solidFill>
                <a:srgbClr val="262626"/>
              </a:solidFill>
              <a:latin typeface="Calibri" charset="0"/>
            </a:endParaRPr>
          </a:p>
          <a:p>
            <a:pPr eaLnBrk="1" hangingPunct="1">
              <a:spcBef>
                <a:spcPct val="20000"/>
              </a:spcBef>
            </a:pPr>
            <a:endParaRPr lang="ru-RU" sz="1800" b="1" dirty="0" smtClean="0">
              <a:solidFill>
                <a:srgbClr val="262626"/>
              </a:solidFill>
              <a:latin typeface="Calibri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Убедитесь что поиск работает хорошо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Учитывает морфологию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Работает быстро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Группирует контент по типу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Позволяет фильтровать 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Ищет по артикулу 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endParaRPr lang="en-US" sz="1800" dirty="0">
              <a:solidFill>
                <a:srgbClr val="262626"/>
              </a:solidFill>
              <a:latin typeface="Calibri" charset="0"/>
            </a:endParaRPr>
          </a:p>
        </p:txBody>
      </p:sp>
      <p:pic>
        <p:nvPicPr>
          <p:cNvPr id="7" name="Picture 2" descr="O:\1. Компания INTEC\Формула сайта 2017 Для презентации\move-quickl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651" y="2786794"/>
            <a:ext cx="3202771" cy="165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395536" y="1772816"/>
            <a:ext cx="828092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Если мы точно знаем что нам нужно, нам проще найти в поиске, чем изучать каталог</a:t>
            </a:r>
            <a:endParaRPr lang="ru-RU" sz="1800" b="1" dirty="0" smtClean="0">
              <a:solidFill>
                <a:srgbClr val="262626"/>
              </a:solidFill>
              <a:latin typeface="Calibri" charset="0"/>
            </a:endParaRP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endParaRPr lang="en-US" sz="1800" dirty="0">
              <a:solidFill>
                <a:srgbClr val="262626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664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Поиск </a:t>
            </a:r>
            <a:r>
              <a:rPr lang="mr-IN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 самый коротки путь к корзине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7171" name="Picture 3" descr="O:\1. Компания INTEC\Формула сайта 2017 Для презентации\Поиск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r="11418" b="6932"/>
          <a:stretch/>
        </p:blipFill>
        <p:spPr bwMode="auto">
          <a:xfrm>
            <a:off x="467544" y="2636234"/>
            <a:ext cx="4557680" cy="234958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122" name="Picture 2" descr="O:\1. INTEC (внутренние)\Конструктор на Bitrix\Сайт\Поиск\Результаты поиска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t="6547" r="8698" b="22054"/>
          <a:stretch/>
        </p:blipFill>
        <p:spPr bwMode="auto">
          <a:xfrm>
            <a:off x="3941764" y="1822648"/>
            <a:ext cx="3870596" cy="40645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95416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80920" cy="108012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404 страница </a:t>
            </a:r>
            <a:r>
              <a:rPr lang="mr-IN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 покажите верное направление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4" y="2204864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Строка поиска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Переход на главную страницу и каталог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Разместите акции </a:t>
            </a:r>
          </a:p>
        </p:txBody>
      </p:sp>
      <p:pic>
        <p:nvPicPr>
          <p:cNvPr id="8194" name="Picture 2" descr="O:\1. Компания INTEC\Формула сайта 2017 Для презентации\40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t="10217" r="9187" b="26522"/>
          <a:stretch/>
        </p:blipFill>
        <p:spPr bwMode="auto">
          <a:xfrm>
            <a:off x="4450977" y="1916832"/>
            <a:ext cx="4297487" cy="385978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90485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80920" cy="108012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Стимулируйте оплачивать онлайн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76056" y="2996952"/>
            <a:ext cx="36724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От оплаченных заказов реже отказываются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Скидка 5% при оплате картой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Бесплатная доставка при оплате картой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Подарки</a:t>
            </a:r>
            <a:endParaRPr lang="en-US" dirty="0" smtClean="0"/>
          </a:p>
        </p:txBody>
      </p:sp>
      <p:pic>
        <p:nvPicPr>
          <p:cNvPr id="6146" name="Picture 2" descr="O:\1. Компания INTEC\Формула сайта 2017 Для презентации\с новой шапкой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1" t="6253" r="9147" b="71758"/>
          <a:stretch/>
        </p:blipFill>
        <p:spPr bwMode="auto">
          <a:xfrm>
            <a:off x="0" y="1951979"/>
            <a:ext cx="4788322" cy="456842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63372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Используйте посадочные страницы и внутренние лендинги 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467545" y="1916831"/>
            <a:ext cx="4140459" cy="367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Страницы сайта не заточены под продажи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Лендинги на самостоятельных доменах плохо продвигаются</a:t>
            </a:r>
          </a:p>
          <a:p>
            <a:pPr eaLnBrk="1" hangingPunct="1">
              <a:spcBef>
                <a:spcPct val="20000"/>
              </a:spcBef>
            </a:pPr>
            <a:endParaRPr lang="ru-RU" sz="1800" b="1" dirty="0">
              <a:solidFill>
                <a:srgbClr val="262626"/>
              </a:solidFill>
              <a:latin typeface="Calibri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Внутренние посадочные страницы оптимальный вариант: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Не требуют дополнительного бюджета на трафик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Не ограничивают пользователей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Увеличивают конверсию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endParaRPr lang="en-US" sz="1800" dirty="0">
              <a:solidFill>
                <a:srgbClr val="262626"/>
              </a:solidFill>
              <a:latin typeface="Calibri" charset="0"/>
            </a:endParaRPr>
          </a:p>
        </p:txBody>
      </p:sp>
      <p:pic>
        <p:nvPicPr>
          <p:cNvPr id="9218" name="Picture 2" descr="O:\1. Компания INTEC\Формула сайта 2017 Для презентации\landing-p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2057585"/>
            <a:ext cx="39052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16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Зачем делать посадочные страницы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7" name="Picture 2" descr="O:\1. Компания INTEC\Формула сайта 2017 Для презентации\Промо-акция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t="35920" r="9708" b="27901"/>
          <a:stretch/>
        </p:blipFill>
        <p:spPr bwMode="auto">
          <a:xfrm>
            <a:off x="4788024" y="2487819"/>
            <a:ext cx="2561498" cy="306614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" name="Rectangle 1"/>
          <p:cNvSpPr/>
          <p:nvPr/>
        </p:nvSpPr>
        <p:spPr>
          <a:xfrm>
            <a:off x="467544" y="1995798"/>
            <a:ext cx="41404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Хотите сделать отдельный лендинг под рекламу? Сделайте его на сайте</a:t>
            </a:r>
          </a:p>
          <a:p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Страница уже есть на сайте и посвящена разделу каталога / товару / услуге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На страницу идет трафик из поиска и внутренних страниц сайта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На отдельный лендинг будет меньше переходов и они будут дороже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Со страниц сайта мало заказов, ее нужно сделать продающей</a:t>
            </a:r>
          </a:p>
          <a:p>
            <a:endParaRPr lang="en-US" dirty="0"/>
          </a:p>
        </p:txBody>
      </p:sp>
      <p:pic>
        <p:nvPicPr>
          <p:cNvPr id="13314" name="Picture 2" descr="O:\1. Компания INTEC\Формула сайта 2017 Для презентации\Промо-акция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r="9708" b="63821"/>
          <a:stretch/>
        </p:blipFill>
        <p:spPr bwMode="auto">
          <a:xfrm>
            <a:off x="5950581" y="2204863"/>
            <a:ext cx="2797883" cy="334910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1556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0212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Посадочная страница - </a:t>
            </a:r>
            <a:r>
              <a:rPr lang="ru-RU" sz="3600" b="1" dirty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А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кция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10242" name="Picture 2" descr="O:\1. Компания INTEC\Формула сайта 2017 Для презентации\Промо-акция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3062" r="9013" b="73079"/>
          <a:stretch/>
        </p:blipFill>
        <p:spPr bwMode="auto">
          <a:xfrm>
            <a:off x="467544" y="1707808"/>
            <a:ext cx="4256856" cy="330536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7" name="Picture 2" descr="O:\1. Компания INTEC\Формула сайта 2017 Для презентации\Промо-акция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27657" r="9014" b="49511"/>
          <a:stretch/>
        </p:blipFill>
        <p:spPr bwMode="auto">
          <a:xfrm>
            <a:off x="4716016" y="3645024"/>
            <a:ext cx="4256856" cy="316304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8" name="Rectangle 7"/>
          <p:cNvSpPr/>
          <p:nvPr/>
        </p:nvSpPr>
        <p:spPr>
          <a:xfrm>
            <a:off x="5004048" y="1685707"/>
            <a:ext cx="37444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продающие </a:t>
            </a:r>
            <a:r>
              <a:rPr lang="ru-RU" dirty="0"/>
              <a:t>блоки, </a:t>
            </a:r>
            <a:r>
              <a:rPr lang="ru-RU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лендинговая </a:t>
            </a:r>
            <a:r>
              <a:rPr lang="ru-RU" dirty="0"/>
              <a:t>структура,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указаны </a:t>
            </a:r>
            <a:r>
              <a:rPr lang="ru-RU" dirty="0"/>
              <a:t>сроки, </a:t>
            </a:r>
            <a:r>
              <a:rPr lang="ru-RU" dirty="0" smtClean="0"/>
              <a:t>преимущества, </a:t>
            </a:r>
          </a:p>
          <a:p>
            <a:pPr marL="285750" indent="-285750">
              <a:buFontTx/>
              <a:buChar char="-"/>
            </a:pPr>
            <a:r>
              <a:rPr lang="ru-RU" dirty="0"/>
              <a:t>у</a:t>
            </a:r>
            <a:r>
              <a:rPr lang="ru-RU" dirty="0" smtClean="0"/>
              <a:t>слуги</a:t>
            </a:r>
            <a:r>
              <a:rPr lang="ru-RU" dirty="0"/>
              <a:t>,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цены,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есть </a:t>
            </a:r>
            <a:r>
              <a:rPr lang="ru-RU" dirty="0"/>
              <a:t>формы </a:t>
            </a:r>
            <a:r>
              <a:rPr lang="ru-RU" dirty="0" smtClean="0"/>
              <a:t>захвата</a:t>
            </a:r>
            <a:r>
              <a:rPr lang="ru-RU" dirty="0"/>
              <a:t>,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/>
              <a:t>т</a:t>
            </a:r>
            <a:r>
              <a:rPr lang="ru-RU" dirty="0" smtClean="0"/>
              <a:t>овары со скидкой.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61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40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Зачем работать над конверсией</a:t>
            </a:r>
            <a:endParaRPr lang="ru-RU" sz="40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684212" y="1916831"/>
            <a:ext cx="4967907" cy="424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Количество трафика ограничено - чем больше трафика, тем он 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дороже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Сайтов становится больше, конкуренция усиливается, побеждает сильнейший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Поисковики учитывают конверсию при ранжировании сайтов</a:t>
            </a:r>
            <a:endParaRPr lang="ru-RU" sz="1800" b="1" dirty="0" smtClean="0">
              <a:solidFill>
                <a:srgbClr val="262626"/>
              </a:solidFill>
              <a:latin typeface="Calibri" charset="0"/>
            </a:endParaRPr>
          </a:p>
          <a:p>
            <a:pPr eaLnBrk="1" hangingPunct="1">
              <a:spcBef>
                <a:spcPct val="20000"/>
              </a:spcBef>
            </a:pPr>
            <a:endParaRPr lang="ru-RU" sz="1800" b="1" dirty="0" smtClean="0">
              <a:solidFill>
                <a:srgbClr val="262626"/>
              </a:solidFill>
              <a:latin typeface="Calibri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Конверсия 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Слабое звено большинства интернет-магазинов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Не </a:t>
            </a:r>
            <a:r>
              <a:rPr lang="ru-RU" sz="1800" b="1" dirty="0">
                <a:solidFill>
                  <a:srgbClr val="262626"/>
                </a:solidFill>
                <a:latin typeface="Calibri" charset="0"/>
              </a:rPr>
              <a:t>требует больших финансовых 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вложений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Напрямую влияет на прибыль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Открывает дополнительные каналы продаж</a:t>
            </a:r>
            <a:endParaRPr lang="en-US" sz="1800" dirty="0">
              <a:solidFill>
                <a:srgbClr val="262626"/>
              </a:solidFill>
              <a:latin typeface="Calibri" charset="0"/>
            </a:endParaRPr>
          </a:p>
        </p:txBody>
      </p:sp>
      <p:pic>
        <p:nvPicPr>
          <p:cNvPr id="1026" name="Picture 2" descr="O:\1. Компания INTEC\Формула сайта 2017 Для презентации\Sfzl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720" y="2348880"/>
            <a:ext cx="2828907" cy="281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80920" cy="1008112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Посадочная страница - </a:t>
            </a:r>
            <a:r>
              <a:rPr lang="ru-RU" sz="3600" b="1" dirty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У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слуга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11266" name="Picture 2" descr="O:\1. INTEC (внутренние)\Конструктор на Bitrix\Сайт\Карточка услуг\карточка-услуги-INTEC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5" t="2268" r="17073" b="76623"/>
          <a:stretch/>
        </p:blipFill>
        <p:spPr bwMode="auto">
          <a:xfrm>
            <a:off x="467544" y="1988840"/>
            <a:ext cx="6019800" cy="36957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7" name="Picture 2" descr="O:\1. INTEC (внутренние)\Конструктор на Bitrix\Сайт\Карточка услуг\карточка-услуги-INTEC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5" t="33360" r="17073" b="45531"/>
          <a:stretch/>
        </p:blipFill>
        <p:spPr bwMode="auto">
          <a:xfrm>
            <a:off x="3375351" y="2216510"/>
            <a:ext cx="5278112" cy="324036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50878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Посадочная страница                            </a:t>
            </a:r>
            <a:r>
              <a:rPr lang="mr-IN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 раздел каталога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56176" y="2488828"/>
            <a:ext cx="2736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продающие </a:t>
            </a:r>
            <a:r>
              <a:rPr lang="ru-RU" dirty="0"/>
              <a:t>блоки, </a:t>
            </a:r>
            <a:r>
              <a:rPr lang="ru-RU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лендинговая </a:t>
            </a:r>
            <a:r>
              <a:rPr lang="ru-RU" dirty="0"/>
              <a:t>структура,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указаны </a:t>
            </a:r>
            <a:r>
              <a:rPr lang="ru-RU" dirty="0"/>
              <a:t>сроки, </a:t>
            </a:r>
            <a:r>
              <a:rPr lang="ru-RU" dirty="0" smtClean="0"/>
              <a:t>преимущества, </a:t>
            </a:r>
          </a:p>
          <a:p>
            <a:pPr marL="285750" indent="-285750">
              <a:buFontTx/>
              <a:buChar char="-"/>
            </a:pPr>
            <a:r>
              <a:rPr lang="ru-RU" dirty="0"/>
              <a:t>у</a:t>
            </a:r>
            <a:r>
              <a:rPr lang="ru-RU" dirty="0" smtClean="0"/>
              <a:t>слуги</a:t>
            </a:r>
            <a:r>
              <a:rPr lang="ru-RU" dirty="0"/>
              <a:t>,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цены,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есть </a:t>
            </a:r>
            <a:r>
              <a:rPr lang="ru-RU" dirty="0"/>
              <a:t>формы захвата.</a:t>
            </a:r>
            <a:endParaRPr lang="en-US" dirty="0"/>
          </a:p>
        </p:txBody>
      </p:sp>
      <p:pic>
        <p:nvPicPr>
          <p:cNvPr id="12290" name="Picture 2" descr="O:\1. Компания INTEC\Формула сайта 2017 Для презентации\Промо-каталог копия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9" t="4139" r="9776" b="68057"/>
          <a:stretch/>
        </p:blipFill>
        <p:spPr bwMode="auto">
          <a:xfrm>
            <a:off x="467544" y="2132856"/>
            <a:ext cx="5507278" cy="374441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19154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Расфокусировка снижает конверсию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4" name="Picture 3" descr="70f61c0f6b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6696744" cy="41568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544" y="6093296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Когда предлагается множество действий конверсия снижается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85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Фокусировка</a:t>
            </a:r>
            <a:b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Одна страница </a:t>
            </a:r>
            <a:r>
              <a:rPr lang="mr-IN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 одно действие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8194" name="Picture 2" descr="O:\1. Компания INTEC\Формула сайта 2017 Для презентации\Хотите получить консультацию  по любому вопросу -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r="19936"/>
          <a:stretch/>
        </p:blipFill>
        <p:spPr bwMode="auto">
          <a:xfrm>
            <a:off x="482156" y="2276872"/>
            <a:ext cx="8266307" cy="274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193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Дайте возможность купить товар 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комплектом или набором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7170" name="Picture 2" descr="O:\1. Компания INTEC\Формула сайта 2017 Для презентации\Наборы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9"/>
          <a:stretch/>
        </p:blipFill>
        <p:spPr bwMode="auto">
          <a:xfrm>
            <a:off x="405252" y="1772816"/>
            <a:ext cx="8343212" cy="304671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467544" y="4869160"/>
            <a:ext cx="7776219" cy="18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Комплект </a:t>
            </a:r>
            <a:r>
              <a:rPr lang="mr-IN" sz="1800" dirty="0" smtClean="0">
                <a:solidFill>
                  <a:srgbClr val="262626"/>
                </a:solidFill>
                <a:latin typeface="Calibri" charset="0"/>
              </a:rPr>
              <a:t>–</a:t>
            </a: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 товар, состоящий из нескольких других товаров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Цена ставится на весь </a:t>
            </a: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комплект, каждый </a:t>
            </a: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товар списывается отдельно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Для определенных тематик (мебель, встроенная техника) </a:t>
            </a:r>
            <a:r>
              <a:rPr lang="mr-IN" sz="1800" dirty="0" smtClean="0">
                <a:solidFill>
                  <a:srgbClr val="262626"/>
                </a:solidFill>
                <a:latin typeface="Calibri" charset="0"/>
              </a:rPr>
              <a:t>–</a:t>
            </a: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 комплекты оптимальная единица </a:t>
            </a: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каталога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Предлагайте скидки при покупке нескольких товаров</a:t>
            </a:r>
            <a:endParaRPr lang="ru-RU" sz="1800" dirty="0" smtClean="0">
              <a:solidFill>
                <a:srgbClr val="262626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399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Интернет-магазин должен быть быстрым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19458" name="Picture 2" descr="O:\1. Компания INTEC\Формула сайта 2017 Для презентации\848423-200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99455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467545" y="2852936"/>
            <a:ext cx="4536504" cy="192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40% пользователей уходят, если время загрузки &gt; 10 с</a:t>
            </a:r>
            <a:endParaRPr lang="en-US" sz="1800" b="1" dirty="0" smtClean="0">
              <a:solidFill>
                <a:srgbClr val="262626"/>
              </a:solidFill>
              <a:latin typeface="Calibri" charset="0"/>
            </a:endParaRP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endParaRPr lang="ru-RU" sz="1800" b="1" dirty="0" smtClean="0">
              <a:solidFill>
                <a:srgbClr val="262626"/>
              </a:solidFill>
              <a:latin typeface="Calibri" charset="0"/>
            </a:endParaRP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Поисковые системы пессимизируют сайт, если он медленно загружается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endParaRPr lang="en-US" sz="1800" dirty="0">
              <a:solidFill>
                <a:srgbClr val="262626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260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3b69291d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4"/>
            <a:ext cx="5532287" cy="2426581"/>
          </a:xfrm>
          <a:prstGeom prst="rect">
            <a:avLst/>
          </a:prstGeom>
        </p:spPr>
      </p:pic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Ускоряем работу сайта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539552" y="1772815"/>
            <a:ext cx="7776219" cy="43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Уменьшение загрузки сайта на 100 мс повышает конверсию на 1%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6012160" y="2348880"/>
            <a:ext cx="309532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Композит увеличивает скорость работы сайта в десятки раз</a:t>
            </a:r>
            <a:endParaRPr lang="ru-RU" sz="1800" b="1" dirty="0" smtClean="0">
              <a:solidFill>
                <a:srgbClr val="262626"/>
              </a:solidFill>
              <a:latin typeface="Calibri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5976664" y="3501008"/>
            <a:ext cx="3167336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Автокомпозит включает ускорение без технических сложностей</a:t>
            </a:r>
            <a:endParaRPr lang="ru-RU" sz="1800" b="1" dirty="0" smtClean="0">
              <a:solidFill>
                <a:srgbClr val="262626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989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Скорость сайта имеет значение!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684212" y="1916831"/>
            <a:ext cx="7776219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Облачный сервис «Скорость сайта» «видит» сайт глазами посетителя и показывает в комплексе, насколько комфортно работать с вашим сайтом</a:t>
            </a:r>
          </a:p>
        </p:txBody>
      </p:sp>
      <p:pic>
        <p:nvPicPr>
          <p:cNvPr id="3" name="Picture 2" descr="e9248797eb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t="13497" r="7420" b="12793"/>
          <a:stretch/>
        </p:blipFill>
        <p:spPr>
          <a:xfrm>
            <a:off x="611560" y="3068960"/>
            <a:ext cx="4635500" cy="255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4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Скорость сайта имеет значение!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684212" y="1916831"/>
            <a:ext cx="7776219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PageSpeed Insights </a:t>
            </a:r>
            <a:r>
              <a:rPr lang="mr-IN" sz="1800" b="1" dirty="0" smtClean="0">
                <a:solidFill>
                  <a:srgbClr val="262626"/>
                </a:solidFill>
                <a:latin typeface="Calibri" charset="0"/>
              </a:rPr>
              <a:t>–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 покажет что изменить на сайте для более выстрой работы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t="19840" r="5312" b="4261"/>
          <a:stretch/>
        </p:blipFill>
        <p:spPr bwMode="auto">
          <a:xfrm>
            <a:off x="467544" y="2636912"/>
            <a:ext cx="6313487" cy="301333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55067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O:\1. Компания INTEC\Формула сайта 2017 Для презентации\111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3" r="353" b="7833"/>
          <a:stretch/>
        </p:blipFill>
        <p:spPr bwMode="auto">
          <a:xfrm>
            <a:off x="585936" y="2341453"/>
            <a:ext cx="7142808" cy="367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Сайт должен быть адаптивным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684212" y="1916831"/>
            <a:ext cx="7776219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Аудитория мобильных устройств приближается к </a:t>
            </a:r>
            <a:r>
              <a:rPr lang="ru-RU" sz="1800" b="1" dirty="0">
                <a:solidFill>
                  <a:srgbClr val="262626"/>
                </a:solidFill>
                <a:latin typeface="Calibri" charset="0"/>
              </a:rPr>
              <a:t>5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0%</a:t>
            </a:r>
            <a:endParaRPr lang="en-US" sz="1800" dirty="0">
              <a:solidFill>
                <a:srgbClr val="262626"/>
              </a:solidFill>
              <a:latin typeface="Calibri" charset="0"/>
            </a:endParaRPr>
          </a:p>
        </p:txBody>
      </p:sp>
      <p:pic>
        <p:nvPicPr>
          <p:cNvPr id="21506" name="Picture 2" descr="O:\1. Компания INTEC\Формула сайта 2017 Для презентации\1 слайд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08"/>
          <a:stretch/>
        </p:blipFill>
        <p:spPr bwMode="auto">
          <a:xfrm>
            <a:off x="2099138" y="2636912"/>
            <a:ext cx="4147942" cy="263993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1508" name="Picture 4" descr="O:\1. Компания INTEC\Формула сайта 2017 Для презентации\Мобильная версия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33"/>
          <a:stretch/>
        </p:blipFill>
        <p:spPr bwMode="auto">
          <a:xfrm>
            <a:off x="6316087" y="3956881"/>
            <a:ext cx="897413" cy="1572382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6720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5650" y="1749425"/>
            <a:ext cx="6840538" cy="103505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650" y="1171575"/>
            <a:ext cx="4537075" cy="792163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1042988" y="957263"/>
            <a:ext cx="6553200" cy="1871662"/>
          </a:xfrm>
        </p:spPr>
        <p:txBody>
          <a:bodyPr/>
          <a:lstStyle/>
          <a:p>
            <a:pPr algn="l" eaLnBrk="1" hangingPunct="1"/>
            <a:r>
              <a:rPr lang="ru-RU" sz="45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  <a:t>Продающий </a:t>
            </a:r>
            <a:br>
              <a:rPr lang="ru-RU" sz="45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</a:br>
            <a:r>
              <a:rPr lang="ru-RU" sz="45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  <a:t>интернет-магазин</a:t>
            </a:r>
            <a:endParaRPr lang="ru-RU" sz="4500" b="1" dirty="0">
              <a:solidFill>
                <a:schemeClr val="bg1"/>
              </a:solidFill>
              <a:latin typeface="Calibri" charset="0"/>
              <a:ea typeface="MS PGothic" charset="0"/>
            </a:endParaRPr>
          </a:p>
        </p:txBody>
      </p:sp>
      <p:sp>
        <p:nvSpPr>
          <p:cNvPr id="14340" name="Содержимое 2"/>
          <p:cNvSpPr>
            <a:spLocks noGrp="1"/>
          </p:cNvSpPr>
          <p:nvPr>
            <p:ph idx="1"/>
          </p:nvPr>
        </p:nvSpPr>
        <p:spPr>
          <a:xfrm>
            <a:off x="771842" y="3140968"/>
            <a:ext cx="3744912" cy="230346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ru-RU" sz="1800" dirty="0">
              <a:solidFill>
                <a:srgbClr val="404040"/>
              </a:solidFill>
              <a:latin typeface="Calibri" charset="0"/>
              <a:ea typeface="MS PGothic" charset="0"/>
            </a:endParaRPr>
          </a:p>
          <a:p>
            <a:pPr marL="0" indent="0" eaLnBrk="1" hangingPunct="1"/>
            <a:r>
              <a:rPr lang="ru-RU" sz="1800" b="1" dirty="0">
                <a:solidFill>
                  <a:srgbClr val="404040"/>
                </a:solidFill>
                <a:latin typeface="Calibri" charset="0"/>
                <a:ea typeface="MS PGothic" charset="0"/>
              </a:rPr>
              <a:t> </a:t>
            </a:r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Высокая конверсия &gt; 4 %</a:t>
            </a:r>
            <a:endParaRPr lang="ru-RU" sz="1800" b="1" dirty="0">
              <a:solidFill>
                <a:srgbClr val="404040"/>
              </a:solidFill>
              <a:latin typeface="Calibri" charset="0"/>
              <a:ea typeface="MS PGothic" charset="0"/>
            </a:endParaRPr>
          </a:p>
          <a:p>
            <a:pPr marL="0" indent="0" eaLnBrk="1" hangingPunct="1"/>
            <a:r>
              <a:rPr lang="ru-RU" sz="1800" b="1" dirty="0">
                <a:solidFill>
                  <a:srgbClr val="404040"/>
                </a:solidFill>
                <a:latin typeface="Calibri" charset="0"/>
                <a:ea typeface="MS PGothic" charset="0"/>
              </a:rPr>
              <a:t> </a:t>
            </a:r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Низкий % отказов &lt; 20%</a:t>
            </a:r>
            <a:endParaRPr lang="ru-RU" sz="1800" b="1" dirty="0">
              <a:solidFill>
                <a:srgbClr val="404040"/>
              </a:solidFill>
              <a:latin typeface="Calibri" charset="0"/>
              <a:ea typeface="MS PGothic" charset="0"/>
            </a:endParaRPr>
          </a:p>
          <a:p>
            <a:pPr marL="0" indent="0" eaLnBrk="1" hangingPunct="1"/>
            <a:r>
              <a:rPr lang="ru-RU" sz="1800" b="1" dirty="0">
                <a:solidFill>
                  <a:srgbClr val="404040"/>
                </a:solidFill>
                <a:latin typeface="Calibri" charset="0"/>
                <a:ea typeface="MS PGothic" charset="0"/>
              </a:rPr>
              <a:t> </a:t>
            </a:r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Высокая доля повторных продаж</a:t>
            </a:r>
            <a:endParaRPr lang="ru-RU" sz="1800" dirty="0">
              <a:solidFill>
                <a:srgbClr val="404040"/>
              </a:solidFill>
              <a:latin typeface="Calibri" charset="0"/>
              <a:ea typeface="MS PGothic" charset="0"/>
            </a:endParaRPr>
          </a:p>
        </p:txBody>
      </p:sp>
      <p:pic>
        <p:nvPicPr>
          <p:cNvPr id="14341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58775"/>
            <a:ext cx="18494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12" y="2996952"/>
            <a:ext cx="3919537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Сайт должен быть адаптивным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4139952" y="1916831"/>
            <a:ext cx="4608512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Мобильный </a:t>
            </a: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сайт становится основным, а десктопный второстепенным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Важна </a:t>
            </a: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высокая скорость работы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Необходимо следить за </a:t>
            </a: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конверсией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Адаптивный сайт - самый простой способ технической реализации мобильной версии</a:t>
            </a:r>
            <a:endParaRPr lang="ru-RU" sz="1800" dirty="0" smtClean="0">
              <a:solidFill>
                <a:srgbClr val="262626"/>
              </a:solidFill>
              <a:latin typeface="Calibri" charset="0"/>
            </a:endParaRP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endParaRPr lang="en-US" sz="1800" dirty="0">
              <a:solidFill>
                <a:srgbClr val="262626"/>
              </a:solidFill>
              <a:latin typeface="Calibri" charset="0"/>
            </a:endParaRPr>
          </a:p>
        </p:txBody>
      </p:sp>
      <p:pic>
        <p:nvPicPr>
          <p:cNvPr id="20482" name="Picture 2" descr="O:\1. Компания INTEC\Формула сайта 2017 Для презентации\Карточка товара мобильная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2033463"/>
            <a:ext cx="2215953" cy="482453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0483" name="Picture 3" descr="O:\1. Компания INTEC\Формула сайта 2017 Для презентации\Мобильная версия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1"/>
          <a:stretch/>
        </p:blipFill>
        <p:spPr bwMode="auto">
          <a:xfrm>
            <a:off x="1472626" y="1916830"/>
            <a:ext cx="2421742" cy="494116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420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BigData </a:t>
            </a:r>
            <a:r>
              <a:rPr lang="mr-IN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 делайте свой сайт персонализированным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467544" y="1700808"/>
            <a:ext cx="828092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Персонализация - новый уровень работы с 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клиентом + 20% к конверсии</a:t>
            </a:r>
            <a:endParaRPr lang="ru-RU" sz="1800" b="1" dirty="0" smtClean="0">
              <a:solidFill>
                <a:srgbClr val="262626"/>
              </a:solidFill>
              <a:latin typeface="Calibri" charset="0"/>
            </a:endParaRPr>
          </a:p>
        </p:txBody>
      </p:sp>
      <p:pic>
        <p:nvPicPr>
          <p:cNvPr id="2" name="Picture 1" descr="c98bf7218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32856"/>
            <a:ext cx="5184576" cy="2736304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5652120" y="2348880"/>
            <a:ext cx="35283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Анализирует посетителей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Формирует «облако интересов»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Выявляет какие товары вашего сайта релевантны «облаку интересов» конкретного посетителя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Персонализировано показывает товары</a:t>
            </a:r>
            <a:endParaRPr lang="ru-RU" sz="1800" dirty="0" smtClean="0">
              <a:solidFill>
                <a:srgbClr val="262626"/>
              </a:solidFill>
              <a:latin typeface="Calibri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467544" y="4869160"/>
            <a:ext cx="547260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Покупателю который до нас купил телефон, купил чехол, мы предлагаем: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Зарядное устройство для авто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Селфи-палку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Защитный экран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Книгу «Как прожить без </a:t>
            </a: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Айфона</a:t>
            </a: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»</a:t>
            </a:r>
            <a:endParaRPr lang="ru-RU" sz="1800" dirty="0" smtClean="0">
              <a:solidFill>
                <a:srgbClr val="262626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7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Повышайте скорость и качество сервиса 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4283968" y="1844824"/>
            <a:ext cx="4320479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Онлайн-консультанты стали нормой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Быстрые и квалифицированные коммуникации повышают 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лояльность 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покупателей</a:t>
            </a:r>
            <a:endParaRPr lang="ru-RU" sz="1800" b="1" dirty="0" smtClean="0">
              <a:solidFill>
                <a:srgbClr val="262626"/>
              </a:solidFill>
              <a:latin typeface="Calibri" charset="0"/>
            </a:endParaRP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Посетители 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хотят получать быстрый и персональный ответ 24 часа в сутки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endParaRPr lang="ru-RU" sz="1800" b="1" dirty="0" smtClean="0">
              <a:solidFill>
                <a:srgbClr val="262626"/>
              </a:solidFill>
              <a:latin typeface="Calibri" charset="0"/>
            </a:endParaRP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endParaRPr lang="ru-RU" sz="1800" b="1" dirty="0" smtClean="0">
              <a:solidFill>
                <a:srgbClr val="262626"/>
              </a:solidFill>
              <a:latin typeface="Calibri" charset="0"/>
            </a:endParaRP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endParaRPr lang="ru-RU" sz="1800" dirty="0" smtClean="0">
              <a:solidFill>
                <a:srgbClr val="262626"/>
              </a:solidFill>
              <a:latin typeface="Calibri" charset="0"/>
            </a:endParaRP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endParaRPr lang="en-US" sz="1800" dirty="0">
              <a:solidFill>
                <a:srgbClr val="262626"/>
              </a:solidFill>
              <a:latin typeface="Calibri" charset="0"/>
            </a:endParaRPr>
          </a:p>
        </p:txBody>
      </p:sp>
      <p:pic>
        <p:nvPicPr>
          <p:cNvPr id="22530" name="Picture 2" descr="O:\1. Компания INTEC\Формула сайта 2017 Для презентации\J,hfnyfz cdzpm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8" r="-1"/>
          <a:stretch/>
        </p:blipFill>
        <p:spPr bwMode="auto">
          <a:xfrm>
            <a:off x="0" y="2056230"/>
            <a:ext cx="4116022" cy="415302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04747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971600" y="2458151"/>
            <a:ext cx="3021818" cy="302181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80920" cy="1008112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Работайте с брошенными корзинами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5219849" y="3284983"/>
            <a:ext cx="3168351" cy="12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Более 50% пользователей оставляют «брошенные корзины» в магазинах 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endParaRPr lang="en-US" sz="1800" dirty="0">
              <a:solidFill>
                <a:srgbClr val="262626"/>
              </a:solidFill>
              <a:latin typeface="Calibri" charset="0"/>
            </a:endParaRPr>
          </a:p>
        </p:txBody>
      </p:sp>
      <p:pic>
        <p:nvPicPr>
          <p:cNvPr id="25602" name="Picture 2" descr="O:\1. Компания INTEC\Формула сайта 2017 Для презентации\1016661-200.pn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622" y="306896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214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80920" cy="1008112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Отправляете триггерные рассылки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4608004" y="1916831"/>
            <a:ext cx="3852427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Конверсия триггерных рассылок для возврата брошенных корзин составляет 20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%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Отправляйте цепочки писем: на следующий день, через два дня, через неделю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Делайте эксклюзивное предложение</a:t>
            </a:r>
            <a:endParaRPr lang="ru-RU" sz="1800" b="1" dirty="0" smtClean="0">
              <a:solidFill>
                <a:srgbClr val="262626"/>
              </a:solidFill>
              <a:latin typeface="Calibri" charset="0"/>
            </a:endParaRPr>
          </a:p>
          <a:p>
            <a:pPr eaLnBrk="1" hangingPunct="1">
              <a:spcBef>
                <a:spcPct val="20000"/>
              </a:spcBef>
            </a:pPr>
            <a:endParaRPr lang="en-US" sz="1800" dirty="0">
              <a:solidFill>
                <a:srgbClr val="262626"/>
              </a:solidFill>
              <a:latin typeface="Calibri" charset="0"/>
            </a:endParaRPr>
          </a:p>
        </p:txBody>
      </p:sp>
      <p:pic>
        <p:nvPicPr>
          <p:cNvPr id="23554" name="Picture 2" descr="O:\1. Компания INTEC\Формула сайта 2017 Для презентации\Письмо рассылки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5" r="10633" b="648"/>
          <a:stretch/>
        </p:blipFill>
        <p:spPr bwMode="auto">
          <a:xfrm>
            <a:off x="480484" y="1916831"/>
            <a:ext cx="4041871" cy="494116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94130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80920" cy="1008112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Получайте больше email 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24578" name="Picture 2" descr="O:\1. Компания INTEC\Формула сайта 2017 Для презентации\Вы смотрели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1" t="14668" r="10384" b="7325"/>
          <a:stretch/>
        </p:blipFill>
        <p:spPr bwMode="auto">
          <a:xfrm>
            <a:off x="467545" y="1919288"/>
            <a:ext cx="5328592" cy="370136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5868144" y="2348880"/>
            <a:ext cx="331236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База клиентов это Ваш актив</a:t>
            </a:r>
            <a:endParaRPr lang="ru-RU" sz="1800" dirty="0">
              <a:solidFill>
                <a:srgbClr val="262626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5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en-US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E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mail - маркетинг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4608004" y="3175856"/>
            <a:ext cx="385242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Модуль рассылок позволяет следить за эффективностью каждой почтовой рассылки, оценить количество прочтений, переходов, отписок</a:t>
            </a:r>
          </a:p>
        </p:txBody>
      </p:sp>
      <p:pic>
        <p:nvPicPr>
          <p:cNvPr id="26627" name="Picture 3" descr="O:\1. Компания INTEC\Формула сайта 2017 Для презентации\Без имени-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" y="2204864"/>
            <a:ext cx="3670176" cy="367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55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en-US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E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mail - маркетинг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684212" y="1916831"/>
            <a:ext cx="7776219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Учет просмотров/переходов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Отписка/подписка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Шаблоны</a:t>
            </a:r>
          </a:p>
        </p:txBody>
      </p:sp>
      <p:pic>
        <p:nvPicPr>
          <p:cNvPr id="2" name="Picture 1" descr="7b29a4496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88840"/>
            <a:ext cx="4203439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91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Веб-Аналитика </a:t>
            </a:r>
            <a:r>
              <a:rPr lang="mr-IN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 куда утекают клиенты?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5004049" y="2564904"/>
            <a:ext cx="3456382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Выявляет проблемы на сайте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Показывает объективные данные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Позволяет сравнивать</a:t>
            </a:r>
          </a:p>
        </p:txBody>
      </p:sp>
      <p:pic>
        <p:nvPicPr>
          <p:cNvPr id="28674" name="Picture 2" descr="O:\1. Компания INTEC\Формула сайта 2017 Для презентации\depositphotos_53460401-stock-illustration-seo-optimization-programming-proces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3463677" cy="346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76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Вебвизор </a:t>
            </a:r>
            <a:r>
              <a:rPr lang="mr-IN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 «подглядываем» за пользователями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1907704" y="2060848"/>
            <a:ext cx="676875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Проверяем каждую страницу на удобство использования</a:t>
            </a:r>
          </a:p>
        </p:txBody>
      </p:sp>
      <p:pic>
        <p:nvPicPr>
          <p:cNvPr id="2" name="Picture 1" descr="f3cc63660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661248"/>
            <a:ext cx="1054100" cy="787400"/>
          </a:xfrm>
          <a:prstGeom prst="rect">
            <a:avLst/>
          </a:prstGeom>
        </p:spPr>
      </p:pic>
      <p:pic>
        <p:nvPicPr>
          <p:cNvPr id="4" name="Picture 3" descr="5f04ef02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65104"/>
            <a:ext cx="977900" cy="939800"/>
          </a:xfrm>
          <a:prstGeom prst="rect">
            <a:avLst/>
          </a:prstGeom>
        </p:spPr>
      </p:pic>
      <p:pic>
        <p:nvPicPr>
          <p:cNvPr id="5" name="Picture 4" descr="82344fdc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12976"/>
            <a:ext cx="1054100" cy="927100"/>
          </a:xfrm>
          <a:prstGeom prst="rect">
            <a:avLst/>
          </a:prstGeom>
        </p:spPr>
      </p:pic>
      <p:pic>
        <p:nvPicPr>
          <p:cNvPr id="7" name="Picture 6" descr="5d5bf6f98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1104900" cy="939800"/>
          </a:xfrm>
          <a:prstGeom prst="rect">
            <a:avLst/>
          </a:prstGeom>
        </p:spPr>
      </p:pic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1979712" y="3212976"/>
            <a:ext cx="662473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Находим ошибки в структуре и  дизайне интерфейса сайта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1979712" y="4437112"/>
            <a:ext cx="4751883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Повышаем конверсию</a:t>
            </a: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1907704" y="5661248"/>
            <a:ext cx="4751883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Смотрим как ведут себя посетители на сайте</a:t>
            </a:r>
          </a:p>
        </p:txBody>
      </p:sp>
    </p:spTree>
    <p:extLst>
      <p:ext uri="{BB962C8B-B14F-4D97-AF65-F5344CB8AC3E}">
        <p14:creationId xmlns:p14="http://schemas.microsoft.com/office/powerpoint/2010/main" val="293804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3568" y="910505"/>
            <a:ext cx="8136904" cy="862311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332656"/>
            <a:ext cx="8136904" cy="792163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280920" cy="1296144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  <a:t>Встречайте</a:t>
            </a:r>
            <a:r>
              <a:rPr lang="ru-RU" sz="3600" b="1" dirty="0">
                <a:solidFill>
                  <a:schemeClr val="bg1"/>
                </a:solidFill>
                <a:latin typeface="Calibri" charset="0"/>
                <a:ea typeface="MS PGothic" charset="0"/>
              </a:rPr>
              <a:t> </a:t>
            </a:r>
            <a:r>
              <a:rPr lang="mr-IN" sz="36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  <a:t> готовый интернет-магазин INTEC.</a:t>
            </a:r>
            <a:r>
              <a:rPr lang="en-US" sz="36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  <a:t>Universe</a:t>
            </a:r>
            <a:endParaRPr lang="ru-RU" sz="3600" b="1" dirty="0">
              <a:solidFill>
                <a:schemeClr val="bg1"/>
              </a:solidFill>
              <a:latin typeface="Calibri" charset="0"/>
              <a:ea typeface="MS PGothic" charset="0"/>
            </a:endParaRPr>
          </a:p>
        </p:txBody>
      </p:sp>
      <p:sp>
        <p:nvSpPr>
          <p:cNvPr id="14340" name="Содержимое 2"/>
          <p:cNvSpPr>
            <a:spLocks noGrp="1"/>
          </p:cNvSpPr>
          <p:nvPr>
            <p:ph idx="1"/>
          </p:nvPr>
        </p:nvSpPr>
        <p:spPr>
          <a:xfrm>
            <a:off x="755576" y="1772816"/>
            <a:ext cx="5040560" cy="4248472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Быстро работает на композите</a:t>
            </a:r>
          </a:p>
          <a:p>
            <a:pPr eaLnBrk="1" hangingPunct="1">
              <a:buFontTx/>
              <a:buChar char="-"/>
            </a:pPr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Адаптирован для мобильных устройств</a:t>
            </a:r>
          </a:p>
          <a:p>
            <a:pPr eaLnBrk="1" hangingPunct="1">
              <a:buFontTx/>
              <a:buChar char="-"/>
            </a:pPr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Проработанный интерфейс для максимальных продаж</a:t>
            </a:r>
          </a:p>
          <a:p>
            <a:pPr eaLnBrk="1" hangingPunct="1">
              <a:buFontTx/>
              <a:buChar char="-"/>
            </a:pPr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Конструктор посадочных страниц</a:t>
            </a:r>
          </a:p>
          <a:p>
            <a:pPr eaLnBrk="1" hangingPunct="1">
              <a:buFontTx/>
              <a:buChar char="-"/>
            </a:pPr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Поддерживает все новинки 1С-Битрикс: BigData, </a:t>
            </a:r>
            <a:r>
              <a:rPr lang="ru-RU" sz="1800" b="1" dirty="0">
                <a:solidFill>
                  <a:srgbClr val="404040"/>
                </a:solidFill>
                <a:latin typeface="Calibri" charset="0"/>
                <a:ea typeface="MS PGothic" charset="0"/>
              </a:rPr>
              <a:t>к</a:t>
            </a:r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омплекты, триггерные рассылки, морфологический поиск</a:t>
            </a:r>
          </a:p>
          <a:p>
            <a:pPr eaLnBrk="1" hangingPunct="1">
              <a:buFontTx/>
              <a:buChar char="-"/>
            </a:pPr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Заточен под SEO</a:t>
            </a:r>
          </a:p>
          <a:p>
            <a:pPr eaLnBrk="1" hangingPunct="1">
              <a:buFontTx/>
              <a:buChar char="-"/>
            </a:pPr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Интеграция с Битрикс24</a:t>
            </a:r>
          </a:p>
          <a:p>
            <a:pPr marL="0" indent="0" eaLnBrk="1" hangingPunct="1">
              <a:buNone/>
            </a:pPr>
            <a:endParaRPr lang="ru-RU" sz="1800" b="1" dirty="0" smtClean="0">
              <a:solidFill>
                <a:srgbClr val="404040"/>
              </a:solidFill>
              <a:latin typeface="Calibri" charset="0"/>
              <a:ea typeface="MS PGothic" charset="0"/>
            </a:endParaRPr>
          </a:p>
          <a:p>
            <a:pPr marL="0" indent="0" eaLnBrk="1" hangingPunct="1">
              <a:buNone/>
            </a:pPr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ПОДРОБНЕЕ:            </a:t>
            </a:r>
            <a:r>
              <a:rPr lang="en-US" sz="2400" b="1" dirty="0" smtClean="0">
                <a:latin typeface="Calibri" charset="0"/>
                <a:ea typeface="MS PGothic" charset="0"/>
              </a:rPr>
              <a:t>universe</a:t>
            </a:r>
            <a:r>
              <a:rPr lang="ru-RU" sz="2400" b="1" dirty="0" smtClean="0">
                <a:latin typeface="Calibri" charset="0"/>
                <a:ea typeface="MS PGothic" charset="0"/>
              </a:rPr>
              <a:t>.intecweb.ru</a:t>
            </a:r>
          </a:p>
          <a:p>
            <a:pPr marL="0" indent="0" eaLnBrk="1" hangingPunct="1"/>
            <a:endParaRPr lang="ru-RU" sz="1800" b="1" dirty="0">
              <a:solidFill>
                <a:srgbClr val="404040"/>
              </a:solidFill>
              <a:latin typeface="Calibri" charset="0"/>
              <a:ea typeface="MS PGothic" charset="0"/>
            </a:endParaRPr>
          </a:p>
          <a:p>
            <a:pPr marL="0" indent="0" eaLnBrk="1" hangingPunct="1"/>
            <a:endParaRPr lang="ru-RU" sz="1800" dirty="0">
              <a:solidFill>
                <a:srgbClr val="404040"/>
              </a:solidFill>
              <a:latin typeface="Calibri" charset="0"/>
              <a:ea typeface="MS PGothic" charset="0"/>
            </a:endParaRPr>
          </a:p>
        </p:txBody>
      </p:sp>
      <p:pic>
        <p:nvPicPr>
          <p:cNvPr id="14341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165304"/>
            <a:ext cx="18494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O:\1. Компания INTEC\Формула сайта 2017 Для презентации\1 слайд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352" y="2564904"/>
            <a:ext cx="2929112" cy="328255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026" name="Picture 2" descr="O:\1. Компания INTEC\Формула сайта 2017 Для презентации\1 слайд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3484" r="82743" b="93199"/>
          <a:stretch/>
        </p:blipFill>
        <p:spPr bwMode="auto">
          <a:xfrm>
            <a:off x="6372200" y="1994053"/>
            <a:ext cx="1638301" cy="49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054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34f23f0a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00808"/>
            <a:ext cx="7085955" cy="5157192"/>
          </a:xfrm>
          <a:prstGeom prst="rect">
            <a:avLst/>
          </a:prstGeom>
        </p:spPr>
      </p:pic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Карта кликов </a:t>
            </a:r>
            <a:r>
              <a:rPr lang="mr-IN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 смотрим что замечают/не замечают посетители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52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80920" cy="792088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Аналитика форм </a:t>
            </a:r>
            <a:r>
              <a:rPr lang="mr-IN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 ищем «барьеры» лидогенерации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4" name="Picture 3" descr="c3cdc78d1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44000" cy="377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41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Аналитика форм </a:t>
            </a:r>
            <a:r>
              <a:rPr lang="mr-IN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 сегментируйте по устройствам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5" name="Picture 4" descr="0fa0c1ff1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70" y="1916833"/>
            <a:ext cx="2226614" cy="4782454"/>
          </a:xfrm>
          <a:prstGeom prst="rect">
            <a:avLst/>
          </a:prstGeom>
        </p:spPr>
      </p:pic>
      <p:pic>
        <p:nvPicPr>
          <p:cNvPr id="7" name="Picture 6" descr="d5834b89c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16832"/>
            <a:ext cx="2232248" cy="4732713"/>
          </a:xfrm>
          <a:prstGeom prst="rect">
            <a:avLst/>
          </a:prstGeom>
        </p:spPr>
      </p:pic>
      <p:pic>
        <p:nvPicPr>
          <p:cNvPr id="8" name="Picture 7" descr="58b14b99b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3140968"/>
            <a:ext cx="622300" cy="1143000"/>
          </a:xfrm>
          <a:prstGeom prst="rect">
            <a:avLst/>
          </a:prstGeom>
        </p:spPr>
      </p:pic>
      <p:pic>
        <p:nvPicPr>
          <p:cNvPr id="9" name="Picture 8" descr="b7d9bac68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40968"/>
            <a:ext cx="19050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99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41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Аналитика форм </a:t>
            </a:r>
            <a:r>
              <a:rPr lang="mr-IN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 где теряются покупатели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3" name="Picture 2" descr="65b35333a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373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21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41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Воронка продаж по категориям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2" name="Picture 1" descr="357f2760e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4824"/>
            <a:ext cx="6480720" cy="408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94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41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Карта скроллинга </a:t>
            </a:r>
            <a:r>
              <a:rPr lang="mr-IN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 ищем «холодные» пятна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3" name="Picture 2" descr="868d8995df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772816"/>
            <a:ext cx="1520047" cy="2448272"/>
          </a:xfrm>
          <a:prstGeom prst="rect">
            <a:avLst/>
          </a:prstGeom>
        </p:spPr>
      </p:pic>
      <p:pic>
        <p:nvPicPr>
          <p:cNvPr id="4" name="Picture 3" descr="525bd6ff3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962570"/>
            <a:ext cx="1512168" cy="289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20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41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Мониторинг </a:t>
            </a:r>
            <a:r>
              <a:rPr lang="mr-IN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 стабильность работы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2" name="Picture 1" descr="c6c9d8201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9144000" cy="23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39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41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Мониторинг </a:t>
            </a:r>
            <a:r>
              <a:rPr lang="mr-IN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 время загрузки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3" name="Picture 2" descr="c08a77c50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5" y="1916832"/>
            <a:ext cx="8864911" cy="35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15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Блокировщики рекламы могут нарушать работу сайта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3" name="Picture 2" descr="ee64babb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89040"/>
            <a:ext cx="2768600" cy="800100"/>
          </a:xfrm>
          <a:prstGeom prst="rect">
            <a:avLst/>
          </a:prstGeom>
        </p:spPr>
      </p:pic>
      <p:pic>
        <p:nvPicPr>
          <p:cNvPr id="4" name="Picture 3" descr="455907832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655" y="2348880"/>
            <a:ext cx="1139825" cy="2160240"/>
          </a:xfrm>
          <a:prstGeom prst="rect">
            <a:avLst/>
          </a:prstGeom>
        </p:spPr>
      </p:pic>
      <p:pic>
        <p:nvPicPr>
          <p:cNvPr id="5" name="Picture 4" descr="2d17f8ee1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27200"/>
            <a:ext cx="50800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10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Выявляем слабые места через % отказов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684212" y="1916831"/>
            <a:ext cx="7776219" cy="374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Если наблюдаем скачек % отказов значит в этой плоскости есть проблемы  </a:t>
            </a:r>
          </a:p>
          <a:p>
            <a:pPr eaLnBrk="1" hangingPunct="1">
              <a:spcBef>
                <a:spcPct val="20000"/>
              </a:spcBef>
            </a:pPr>
            <a:endParaRPr lang="ru-RU" sz="1800" b="1" dirty="0" smtClean="0">
              <a:solidFill>
                <a:srgbClr val="262626"/>
              </a:solidFill>
              <a:latin typeface="Calibri" charset="0"/>
            </a:endParaRP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Устройства </a:t>
            </a:r>
            <a:r>
              <a:rPr lang="mr-IN" sz="1800" b="1" dirty="0" smtClean="0">
                <a:solidFill>
                  <a:srgbClr val="262626"/>
                </a:solidFill>
                <a:latin typeface="Calibri" charset="0"/>
              </a:rPr>
              <a:t>–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 </a:t>
            </a: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некорректная работа на мобильных устройствах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Браузеры </a:t>
            </a:r>
            <a:r>
              <a:rPr lang="mr-IN" sz="1800" b="1" dirty="0" smtClean="0">
                <a:solidFill>
                  <a:srgbClr val="262626"/>
                </a:solidFill>
                <a:latin typeface="Calibri" charset="0"/>
              </a:rPr>
              <a:t>–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 </a:t>
            </a: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«ползет» верстка на IE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OS </a:t>
            </a:r>
            <a:r>
              <a:rPr lang="mr-IN" sz="1800" b="1" dirty="0" smtClean="0">
                <a:solidFill>
                  <a:srgbClr val="262626"/>
                </a:solidFill>
                <a:latin typeface="Calibri" charset="0"/>
              </a:rPr>
              <a:t>–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 </a:t>
            </a: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не поддерживаются «экзотические» ОС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Разрешения экранов </a:t>
            </a:r>
            <a:r>
              <a:rPr lang="mr-IN" sz="1800" b="1" dirty="0" smtClean="0">
                <a:solidFill>
                  <a:srgbClr val="262626"/>
                </a:solidFill>
                <a:latin typeface="Calibri" charset="0"/>
              </a:rPr>
              <a:t>–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 </a:t>
            </a: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некорректная работа сайта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Источники переходов </a:t>
            </a:r>
            <a:r>
              <a:rPr lang="mr-IN" sz="1800" b="1" dirty="0" smtClean="0">
                <a:solidFill>
                  <a:srgbClr val="262626"/>
                </a:solidFill>
                <a:latin typeface="Calibri" charset="0"/>
              </a:rPr>
              <a:t>–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 </a:t>
            </a: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нецелевой трафик, 404 страницы, технические проблемы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Ключевые слова </a:t>
            </a:r>
            <a:r>
              <a:rPr lang="mr-IN" sz="1800" b="1" dirty="0" smtClean="0">
                <a:solidFill>
                  <a:srgbClr val="262626"/>
                </a:solidFill>
                <a:latin typeface="Calibri" charset="0"/>
              </a:rPr>
              <a:t>–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 </a:t>
            </a: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нерелевантные страницы, 404 страницы, технические проблемы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Страницы выхода </a:t>
            </a:r>
            <a:r>
              <a:rPr lang="mr-IN" sz="1800" b="1" dirty="0" smtClean="0">
                <a:solidFill>
                  <a:srgbClr val="262626"/>
                </a:solidFill>
                <a:latin typeface="Calibri" charset="0"/>
              </a:rPr>
              <a:t>–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 </a:t>
            </a:r>
            <a:r>
              <a:rPr lang="ru-RU" sz="1800" dirty="0" smtClean="0">
                <a:solidFill>
                  <a:srgbClr val="262626"/>
                </a:solidFill>
                <a:latin typeface="Calibri" charset="0"/>
              </a:rPr>
              <a:t>бесполезный контент, технические проблемы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endParaRPr lang="en-US" sz="1800" dirty="0">
              <a:solidFill>
                <a:srgbClr val="262626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08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/>
          <p:cNvSpPr/>
          <p:nvPr/>
        </p:nvSpPr>
        <p:spPr>
          <a:xfrm>
            <a:off x="2863850" y="2311266"/>
            <a:ext cx="1710184" cy="171018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5026582" y="2311266"/>
            <a:ext cx="1710184" cy="171018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7164288" y="2371669"/>
            <a:ext cx="1710184" cy="171018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98488" y="2311266"/>
            <a:ext cx="1710184" cy="171018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910505"/>
            <a:ext cx="8280920" cy="862311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332656"/>
            <a:ext cx="8280920" cy="792163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136904" cy="1296144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  <a:t>Путь клиента</a:t>
            </a:r>
            <a:br>
              <a:rPr lang="ru-RU" sz="36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  <a:t>Цель - дойти до заказа</a:t>
            </a:r>
            <a:endParaRPr lang="ru-RU" sz="3600" b="1" dirty="0">
              <a:solidFill>
                <a:schemeClr val="bg1"/>
              </a:solidFill>
              <a:latin typeface="Calibri" charset="0"/>
              <a:ea typeface="MS PGothic" charset="0"/>
            </a:endParaRPr>
          </a:p>
        </p:txBody>
      </p:sp>
      <p:sp>
        <p:nvSpPr>
          <p:cNvPr id="14340" name="Содержимое 2"/>
          <p:cNvSpPr>
            <a:spLocks noGrp="1"/>
          </p:cNvSpPr>
          <p:nvPr>
            <p:ph idx="1"/>
          </p:nvPr>
        </p:nvSpPr>
        <p:spPr>
          <a:xfrm>
            <a:off x="409464" y="4021450"/>
            <a:ext cx="2088232" cy="752379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Посадочная </a:t>
            </a:r>
          </a:p>
          <a:p>
            <a:pPr marL="0" indent="0" algn="ctr" eaLnBrk="1" hangingPunct="1">
              <a:buNone/>
            </a:pPr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страница (каталог) </a:t>
            </a:r>
          </a:p>
        </p:txBody>
      </p:sp>
      <p:pic>
        <p:nvPicPr>
          <p:cNvPr id="14341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165304"/>
            <a:ext cx="18494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2987824" y="4077072"/>
            <a:ext cx="1440160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Карточка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товара</a:t>
            </a: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5158839" y="4126830"/>
            <a:ext cx="144016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Корзина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7236296" y="4149080"/>
            <a:ext cx="158417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Оформление заказа</a:t>
            </a:r>
          </a:p>
        </p:txBody>
      </p:sp>
      <p:pic>
        <p:nvPicPr>
          <p:cNvPr id="3075" name="Picture 3" descr="O:\1. Компания INTEC\Формула сайта 2017 Для презентации\1025794-200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15709"/>
            <a:ext cx="819596" cy="8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O:\1. Компания INTEC\Формула сайта 2017 Для презентации\1025794-200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05064"/>
            <a:ext cx="819596" cy="8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O:\1. Компания INTEC\Формула сайта 2017 Для презентации\1025794-200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05064"/>
            <a:ext cx="819596" cy="81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:\1. Компания INTEC\Формула сайта 2017 Для презентации\1025794-200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39753" y="4713539"/>
            <a:ext cx="803693" cy="8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O:\1. Компания INTEC\Формула сайта 2017 Для презентации\1025794-200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64497" y="4702894"/>
            <a:ext cx="803693" cy="8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O:\1. Компания INTEC\Формула сайта 2017 Для презентации\1025794-200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26337" y="4702894"/>
            <a:ext cx="803693" cy="8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O:\1. Компания INTEC\Формула сайта 2017 Для презентации\1079391-200.png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72616"/>
            <a:ext cx="1554713" cy="155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:\1. Компания INTEC\Формула сайта 2017 Для презентации\999923-200.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64904"/>
            <a:ext cx="1168152" cy="11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O:\1. Компания INTEC\Формула сайта 2017 Для презентации\1016676-200.png"/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496" y="2756302"/>
            <a:ext cx="1019944" cy="101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O:\1. Компания INTEC\Формула сайта 2017 Для презентации\972901-200.png"/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80928"/>
            <a:ext cx="822992" cy="82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одержимое 2"/>
          <p:cNvSpPr txBox="1">
            <a:spLocks/>
          </p:cNvSpPr>
          <p:nvPr/>
        </p:nvSpPr>
        <p:spPr bwMode="auto">
          <a:xfrm>
            <a:off x="3131840" y="5733256"/>
            <a:ext cx="540060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Способствуем продвижению к оформлению заказа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Ограничиваем возвращение на предыдущие этапы</a:t>
            </a:r>
            <a:endParaRPr lang="ru-RU" sz="1800" dirty="0">
              <a:solidFill>
                <a:srgbClr val="404040"/>
              </a:solidFill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43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911350"/>
            <a:ext cx="9144000" cy="90170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9394" name="Содержимое 2"/>
          <p:cNvSpPr>
            <a:spLocks noGrp="1"/>
          </p:cNvSpPr>
          <p:nvPr>
            <p:ph idx="1"/>
          </p:nvPr>
        </p:nvSpPr>
        <p:spPr>
          <a:xfrm>
            <a:off x="733425" y="4868863"/>
            <a:ext cx="7677150" cy="1728787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sz="2500" b="1" dirty="0">
                <a:solidFill>
                  <a:srgbClr val="930939"/>
                </a:solidFill>
                <a:latin typeface="Calibri (Заголовки)" charset="0"/>
                <a:ea typeface="MS PGothic" charset="0"/>
              </a:rPr>
              <a:t>golub@intecweb.ru | </a:t>
            </a:r>
            <a:r>
              <a:rPr lang="en-US" sz="2500" b="1" dirty="0" smtClean="0">
                <a:solidFill>
                  <a:srgbClr val="930939"/>
                </a:solidFill>
                <a:latin typeface="Calibri (Заголовки)" charset="0"/>
                <a:ea typeface="MS PGothic" charset="0"/>
              </a:rPr>
              <a:t>www</a:t>
            </a:r>
            <a:r>
              <a:rPr lang="ru-RU" sz="2500" b="1" dirty="0" smtClean="0">
                <a:solidFill>
                  <a:srgbClr val="930939"/>
                </a:solidFill>
                <a:latin typeface="Calibri (Заголовки)" charset="0"/>
                <a:ea typeface="MS PGothic" charset="0"/>
              </a:rPr>
              <a:t>.</a:t>
            </a:r>
            <a:r>
              <a:rPr lang="en-US" sz="2500" b="1" dirty="0" smtClean="0">
                <a:solidFill>
                  <a:srgbClr val="930939"/>
                </a:solidFill>
                <a:latin typeface="Calibri (Заголовки)" charset="0"/>
                <a:ea typeface="MS PGothic" charset="0"/>
              </a:rPr>
              <a:t>intecweb.ru </a:t>
            </a:r>
            <a:endParaRPr lang="en-US" sz="2500" b="1" dirty="0">
              <a:solidFill>
                <a:srgbClr val="930939"/>
              </a:solidFill>
              <a:latin typeface="Calibri (Заголовки)" charset="0"/>
              <a:ea typeface="MS PGothic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ru-RU" sz="2500" b="1" dirty="0">
                <a:solidFill>
                  <a:srgbClr val="262626"/>
                </a:solidFill>
                <a:latin typeface="Calibri (Заголовки)" charset="0"/>
                <a:ea typeface="MS PGothic" charset="0"/>
              </a:rPr>
              <a:t>8 (351) </a:t>
            </a:r>
            <a:r>
              <a:rPr lang="en-US" sz="2500" b="1" dirty="0" smtClean="0">
                <a:solidFill>
                  <a:srgbClr val="262626"/>
                </a:solidFill>
                <a:latin typeface="Calibri (Заголовки)" charset="0"/>
                <a:ea typeface="MS PGothic" charset="0"/>
              </a:rPr>
              <a:t>7</a:t>
            </a:r>
            <a:r>
              <a:rPr lang="ru-RU" sz="2500" b="1" dirty="0" smtClean="0">
                <a:solidFill>
                  <a:srgbClr val="262626"/>
                </a:solidFill>
                <a:latin typeface="Calibri (Заголовки)" charset="0"/>
                <a:ea typeface="MS PGothic" charset="0"/>
              </a:rPr>
              <a:t>50</a:t>
            </a:r>
            <a:r>
              <a:rPr lang="en-US" sz="2500" b="1" dirty="0" smtClean="0">
                <a:solidFill>
                  <a:srgbClr val="262626"/>
                </a:solidFill>
                <a:latin typeface="Calibri (Заголовки)" charset="0"/>
                <a:ea typeface="MS PGothic" charset="0"/>
              </a:rPr>
              <a:t>-</a:t>
            </a:r>
            <a:r>
              <a:rPr lang="ru-RU" sz="2500" b="1" dirty="0">
                <a:solidFill>
                  <a:srgbClr val="262626"/>
                </a:solidFill>
                <a:latin typeface="Calibri (Заголовки)" charset="0"/>
                <a:ea typeface="MS PGothic" charset="0"/>
              </a:rPr>
              <a:t>2</a:t>
            </a:r>
            <a:r>
              <a:rPr lang="en-US" sz="2500" b="1" dirty="0" smtClean="0">
                <a:solidFill>
                  <a:srgbClr val="262626"/>
                </a:solidFill>
                <a:latin typeface="Calibri (Заголовки)" charset="0"/>
                <a:ea typeface="MS PGothic" charset="0"/>
              </a:rPr>
              <a:t>0-</a:t>
            </a:r>
            <a:r>
              <a:rPr lang="ru-RU" sz="2500" b="1" dirty="0" smtClean="0">
                <a:solidFill>
                  <a:srgbClr val="262626"/>
                </a:solidFill>
                <a:latin typeface="Calibri (Заголовки)" charset="0"/>
                <a:ea typeface="MS PGothic" charset="0"/>
              </a:rPr>
              <a:t>1</a:t>
            </a:r>
            <a:r>
              <a:rPr lang="en-US" sz="2500" b="1" dirty="0" smtClean="0">
                <a:solidFill>
                  <a:srgbClr val="262626"/>
                </a:solidFill>
                <a:latin typeface="Calibri (Заголовки)" charset="0"/>
                <a:ea typeface="MS PGothic" charset="0"/>
              </a:rPr>
              <a:t>0</a:t>
            </a:r>
            <a:endParaRPr lang="ru-RU" sz="2500" b="1" dirty="0">
              <a:solidFill>
                <a:srgbClr val="262626"/>
              </a:solidFill>
              <a:latin typeface="Calibri (Заголовки)" charset="0"/>
              <a:ea typeface="MS PGothic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ru-RU" sz="2000" b="1" dirty="0">
                <a:solidFill>
                  <a:srgbClr val="262626"/>
                </a:solidFill>
                <a:latin typeface="Calibri (Заголовки)" charset="0"/>
                <a:ea typeface="MS PGothic" charset="0"/>
              </a:rPr>
              <a:t>Легкий шаг в мир электронной коммерции!</a:t>
            </a:r>
            <a:r>
              <a:rPr lang="en-US" sz="2000" b="1" dirty="0">
                <a:solidFill>
                  <a:srgbClr val="262626"/>
                </a:solidFill>
                <a:latin typeface="Calibri (Заголовки)" charset="0"/>
                <a:ea typeface="MS PGothic" charset="0"/>
              </a:rPr>
              <a:t> </a:t>
            </a:r>
            <a:endParaRPr lang="ru-RU" sz="2000" b="1" dirty="0">
              <a:solidFill>
                <a:srgbClr val="262626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59395" name="Picture 6" descr="C: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604838"/>
            <a:ext cx="2882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Содержимое 2"/>
          <p:cNvSpPr txBox="1">
            <a:spLocks/>
          </p:cNvSpPr>
          <p:nvPr/>
        </p:nvSpPr>
        <p:spPr bwMode="auto">
          <a:xfrm>
            <a:off x="1600200" y="3086100"/>
            <a:ext cx="594360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ru-RU" sz="4800" b="1">
                <a:solidFill>
                  <a:srgbClr val="262626"/>
                </a:solidFill>
                <a:latin typeface="Calibri (Заголовки)" charset="0"/>
              </a:rPr>
              <a:t>Ярослав</a:t>
            </a:r>
            <a:r>
              <a:rPr lang="en-US" sz="4800" b="1">
                <a:solidFill>
                  <a:srgbClr val="262626"/>
                </a:solidFill>
                <a:latin typeface="Calibri (Заголовки)" charset="0"/>
              </a:rPr>
              <a:t> </a:t>
            </a:r>
            <a:r>
              <a:rPr lang="ru-RU" sz="4800" b="1">
                <a:solidFill>
                  <a:srgbClr val="262626"/>
                </a:solidFill>
                <a:latin typeface="Calibri (Заголовки)" charset="0"/>
              </a:rPr>
              <a:t>Голуб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ru-RU">
                <a:solidFill>
                  <a:srgbClr val="404040"/>
                </a:solidFill>
                <a:latin typeface="Calibri (Заголовки)" charset="0"/>
                <a:cs typeface="Arial" charset="0"/>
              </a:rPr>
              <a:t>Директор интернет-агентства </a:t>
            </a:r>
            <a:r>
              <a:rPr lang="en-US">
                <a:solidFill>
                  <a:srgbClr val="404040"/>
                </a:solidFill>
                <a:latin typeface="Calibri (Заголовки)" charset="0"/>
                <a:cs typeface="Arial" charset="0"/>
              </a:rPr>
              <a:t>INTEC</a:t>
            </a:r>
            <a:endParaRPr lang="ru-RU">
              <a:solidFill>
                <a:srgbClr val="404040"/>
              </a:solidFill>
              <a:latin typeface="Calibri (Заголовки)" charset="0"/>
              <a:cs typeface="Arial" charset="0"/>
            </a:endParaRPr>
          </a:p>
        </p:txBody>
      </p:sp>
      <p:sp>
        <p:nvSpPr>
          <p:cNvPr id="59397" name="Содержимое 2"/>
          <p:cNvSpPr txBox="1">
            <a:spLocks/>
          </p:cNvSpPr>
          <p:nvPr/>
        </p:nvSpPr>
        <p:spPr bwMode="auto">
          <a:xfrm>
            <a:off x="1368425" y="2038350"/>
            <a:ext cx="640715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ru-RU" sz="3500" b="1">
                <a:solidFill>
                  <a:schemeClr val="bg1"/>
                </a:solidFill>
                <a:latin typeface="Calibri (Заголовки)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Дайте возможность купить товар комплектом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684212" y="1916831"/>
            <a:ext cx="7776219" cy="18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Комплект </a:t>
            </a:r>
            <a:r>
              <a:rPr lang="mr-IN" sz="1800" b="1" dirty="0" smtClean="0">
                <a:solidFill>
                  <a:srgbClr val="262626"/>
                </a:solidFill>
                <a:latin typeface="Calibri" charset="0"/>
              </a:rPr>
              <a:t>–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 товар, состоящий из нескольких других товаров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Цена ставится на весь комплект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 Каждый товар списывается отдельно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Для определенных тематик (мебель, встроенная техника) </a:t>
            </a:r>
            <a:r>
              <a:rPr lang="mr-IN" sz="1800" b="1" dirty="0" smtClean="0">
                <a:solidFill>
                  <a:srgbClr val="262626"/>
                </a:solidFill>
                <a:latin typeface="Calibri" charset="0"/>
              </a:rPr>
              <a:t>–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 комплекты оптимальная единица 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каталога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Предлагайте скидки при покупке нескольких товаров</a:t>
            </a:r>
            <a:endParaRPr lang="ru-RU" sz="1800" b="1" dirty="0" smtClean="0">
              <a:solidFill>
                <a:srgbClr val="262626"/>
              </a:solidFill>
              <a:latin typeface="Calibri" charset="0"/>
            </a:endParaRPr>
          </a:p>
        </p:txBody>
      </p:sp>
      <p:pic>
        <p:nvPicPr>
          <p:cNvPr id="18434" name="Picture 2" descr="O:\1. INTEC (внутренние)\Конструктор на Bitrix\Сайт\Главная\Самая большая_Главная нового решения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1" t="14682" r="11053" b="82767"/>
          <a:stretch/>
        </p:blipFill>
        <p:spPr bwMode="auto">
          <a:xfrm>
            <a:off x="684212" y="4070765"/>
            <a:ext cx="6119813" cy="188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1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73d5052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98" y="2564904"/>
            <a:ext cx="3678434" cy="3744416"/>
          </a:xfrm>
          <a:prstGeom prst="rect">
            <a:avLst/>
          </a:prstGeom>
        </p:spPr>
      </p:pic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Система скидок и акций 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684212" y="1916831"/>
            <a:ext cx="7776219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Подарки за количество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Подарки на сумму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Купи определенный товар, получи другой в подарок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Возможность делать скидку на доставку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Делаем нужную доставку бесплатной на 10 дней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Купи на 5 000 руб., получи доставку в подарок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И т.д.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endParaRPr lang="en-US" sz="1800" dirty="0">
              <a:solidFill>
                <a:srgbClr val="262626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611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Больше корзина больше скидка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2" name="Picture 1" descr="98c3c41af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60240"/>
            <a:ext cx="3654592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1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Личный кабинет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755576" y="2852936"/>
            <a:ext cx="4175820" cy="237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Профиль</a:t>
            </a:r>
            <a:endParaRPr lang="ru-RU" sz="1800" dirty="0">
              <a:solidFill>
                <a:srgbClr val="262626"/>
              </a:solidFill>
              <a:latin typeface="Calibri" charset="0"/>
            </a:endParaRP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Список заказов со статусами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 Отмена и повтор заказа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Уведомление об изменение статуса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Адрес для доставки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Виртуальный счет</a:t>
            </a:r>
          </a:p>
        </p:txBody>
      </p:sp>
      <p:pic>
        <p:nvPicPr>
          <p:cNvPr id="27650" name="Picture 2" descr="O:\1. Компания INTEC\Формула сайта 2017 Для презентации\photodune-6775232-surfing-the-net-flat-illustration-concept-x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92977"/>
            <a:ext cx="3157314" cy="31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47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Предлагайте купить дополнительные товары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16386" name="Picture 2" descr="O:\1. Компания INTEC\Формула сайта 2017 Для презентации\рекомендации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" t="5329" r="3151" b="50000"/>
          <a:stretch/>
        </p:blipFill>
        <p:spPr bwMode="auto">
          <a:xfrm>
            <a:off x="452200" y="2852936"/>
            <a:ext cx="8311607" cy="183433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47547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Скидки на доставку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684212" y="1916831"/>
            <a:ext cx="7776219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Скидка 100% на доставку при покупке на 5 000 руб.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endParaRPr lang="en-US" sz="1800" dirty="0">
              <a:solidFill>
                <a:srgbClr val="262626"/>
              </a:solidFill>
              <a:latin typeface="Calibri" charset="0"/>
            </a:endParaRPr>
          </a:p>
        </p:txBody>
      </p:sp>
      <p:pic>
        <p:nvPicPr>
          <p:cNvPr id="2" name="Picture 1" descr="db409ba47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50114"/>
            <a:ext cx="5364088" cy="46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69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Предлагайте купить больше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684212" y="1916831"/>
            <a:ext cx="7776219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Какие товары просматривал</a:t>
            </a:r>
            <a:endParaRPr lang="en-US" sz="1800" dirty="0">
              <a:solidFill>
                <a:srgbClr val="262626"/>
              </a:solidFill>
              <a:latin typeface="Calibri" charset="0"/>
            </a:endParaRPr>
          </a:p>
        </p:txBody>
      </p:sp>
      <p:pic>
        <p:nvPicPr>
          <p:cNvPr id="2" name="Picture 1" descr="00c36c723c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5024"/>
            <a:ext cx="5868144" cy="416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2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Подсказывайте покупателю </a:t>
            </a:r>
            <a:r>
              <a:rPr lang="mr-IN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     «Вы смотрели»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3" name="Picture 2" descr="O:\1. Компания INTEC\Формула сайта 2017 Для презентации\рекомендации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90" b="11454"/>
          <a:stretch/>
        </p:blipFill>
        <p:spPr bwMode="auto">
          <a:xfrm>
            <a:off x="467544" y="2780928"/>
            <a:ext cx="8280920" cy="171948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6442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Дарите купоны на скидку следующей покупки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684212" y="1916831"/>
            <a:ext cx="7776219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Скидка</a:t>
            </a:r>
            <a:endParaRPr lang="en-US" sz="1800" dirty="0">
              <a:solidFill>
                <a:srgbClr val="262626"/>
              </a:solidFill>
              <a:latin typeface="Calibri" charset="0"/>
            </a:endParaRPr>
          </a:p>
        </p:txBody>
      </p:sp>
      <p:pic>
        <p:nvPicPr>
          <p:cNvPr id="2" name="Picture 1" descr="8876844d2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92896"/>
            <a:ext cx="5657492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8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1560" y="910505"/>
            <a:ext cx="8280920" cy="862311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332656"/>
            <a:ext cx="8280920" cy="792163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136904" cy="1296144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  <a:t>Карточка товара </a:t>
            </a:r>
            <a:r>
              <a:rPr lang="mr-IN" sz="36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  <a:t> убираем лишние элементы</a:t>
            </a:r>
            <a:endParaRPr lang="ru-RU" sz="3600" b="1" dirty="0">
              <a:solidFill>
                <a:schemeClr val="bg1"/>
              </a:solidFill>
              <a:latin typeface="Calibri" charset="0"/>
              <a:ea typeface="MS PGothic" charset="0"/>
            </a:endParaRPr>
          </a:p>
        </p:txBody>
      </p:sp>
      <p:pic>
        <p:nvPicPr>
          <p:cNvPr id="14341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165304"/>
            <a:ext cx="18494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8e79c5f2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24313"/>
            <a:ext cx="8222805" cy="3824560"/>
          </a:xfrm>
          <a:prstGeom prst="rect">
            <a:avLst/>
          </a:prstGeom>
        </p:spPr>
      </p:pic>
      <p:sp>
        <p:nvSpPr>
          <p:cNvPr id="21" name="Plus 20"/>
          <p:cNvSpPr/>
          <p:nvPr/>
        </p:nvSpPr>
        <p:spPr>
          <a:xfrm rot="2725554">
            <a:off x="401888" y="2291099"/>
            <a:ext cx="2460231" cy="2401203"/>
          </a:xfrm>
          <a:prstGeom prst="mathPlus">
            <a:avLst>
              <a:gd name="adj1" fmla="val 877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1560" y="2060118"/>
            <a:ext cx="2040889" cy="2962582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2771800" y="5877272"/>
            <a:ext cx="604867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Убираем элементы, которые уводят с «правильного» пути </a:t>
            </a:r>
            <a:r>
              <a:rPr lang="mr-IN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–</a:t>
            </a: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 меню, ссылки</a:t>
            </a:r>
            <a:endParaRPr lang="ru-RU" sz="1800" dirty="0">
              <a:solidFill>
                <a:srgbClr val="404040"/>
              </a:solidFill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7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Собирайте информацию своих клиентов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684212" y="1916831"/>
            <a:ext cx="7776219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Профиль клиента</a:t>
            </a:r>
            <a:endParaRPr lang="en-US" sz="1800" dirty="0">
              <a:solidFill>
                <a:srgbClr val="262626"/>
              </a:solidFill>
              <a:latin typeface="Calibri" charset="0"/>
            </a:endParaRPr>
          </a:p>
        </p:txBody>
      </p:sp>
      <p:pic>
        <p:nvPicPr>
          <p:cNvPr id="2" name="Picture 1" descr="d71cc0abf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8880"/>
            <a:ext cx="601216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8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Предлагайте купить новый до того как покупатель начнет искать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684212" y="1916831"/>
            <a:ext cx="7776219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Последние заказы</a:t>
            </a:r>
            <a:endParaRPr lang="en-US" sz="1800" dirty="0">
              <a:solidFill>
                <a:srgbClr val="262626"/>
              </a:solidFill>
              <a:latin typeface="Calibri" charset="0"/>
            </a:endParaRPr>
          </a:p>
        </p:txBody>
      </p:sp>
      <p:pic>
        <p:nvPicPr>
          <p:cNvPr id="2" name="Picture 1" descr="3529d5d8f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23144"/>
            <a:ext cx="6516216" cy="434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1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Предложите купить аксессуары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684212" y="1916831"/>
            <a:ext cx="7776219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Аксессуары</a:t>
            </a:r>
            <a:endParaRPr lang="en-US" sz="1800" dirty="0">
              <a:solidFill>
                <a:srgbClr val="262626"/>
              </a:solidFill>
              <a:latin typeface="Calibri" charset="0"/>
            </a:endParaRPr>
          </a:p>
        </p:txBody>
      </p:sp>
      <p:pic>
        <p:nvPicPr>
          <p:cNvPr id="2" name="Picture 1" descr="b2067b77ab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20888"/>
            <a:ext cx="5290346" cy="400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18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Работа с </a:t>
            </a:r>
            <a:r>
              <a:rPr lang="ru-RU" sz="3600" b="1" dirty="0" err="1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Яндекс.Директ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, </a:t>
            </a:r>
            <a:r>
              <a:rPr lang="ru-RU" sz="3600" b="1" dirty="0" err="1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GoogleAdWords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684212" y="1916831"/>
            <a:ext cx="7776219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Запуск новых кампаний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Создание объявлений для товаров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Можно связывать ранее созданные объявления с товарами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Подбор ключевых слов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Стоп/слова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Выбор стратегий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Управление объявлениями и бюджетом</a:t>
            </a:r>
          </a:p>
        </p:txBody>
      </p:sp>
      <p:pic>
        <p:nvPicPr>
          <p:cNvPr id="2" name="Picture 1" descr="7aa04d97a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73016"/>
            <a:ext cx="5295585" cy="29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4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Ускоряем работу сайта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684212" y="1916831"/>
            <a:ext cx="7776219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Запуск новых кампаний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Создание объявлений для товаров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Можно связывать ранее созданные объявления с товарами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Подбор ключевых слов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Стоп/слова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Выбор стратегий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Управление объявлениями и бюджетом</a:t>
            </a:r>
          </a:p>
        </p:txBody>
      </p:sp>
    </p:spTree>
    <p:extLst>
      <p:ext uri="{BB962C8B-B14F-4D97-AF65-F5344CB8AC3E}">
        <p14:creationId xmlns:p14="http://schemas.microsoft.com/office/powerpoint/2010/main" val="4211430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Телефон должен быть доступен со всех страниц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sp>
        <p:nvSpPr>
          <p:cNvPr id="15366" name="Содержимое 2"/>
          <p:cNvSpPr txBox="1">
            <a:spLocks/>
          </p:cNvSpPr>
          <p:nvPr/>
        </p:nvSpPr>
        <p:spPr bwMode="auto">
          <a:xfrm>
            <a:off x="684212" y="1916831"/>
            <a:ext cx="7776219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Количество трафика ограничено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Чем больше трафика, тем он дороже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Конверсия узкое место большинства интернет-магазинов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Работа над конверсией не требует больших финансовых вложений (в сравнении с привлечением трафика)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Конверсия напрямую влияет на прибыль интернет-магазина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Высокая конверсия открывает дополнительные каналы продаж (не доступные для </a:t>
            </a:r>
            <a:r>
              <a:rPr lang="ru-RU" sz="1800" b="1" dirty="0" err="1" smtClean="0">
                <a:solidFill>
                  <a:srgbClr val="262626"/>
                </a:solidFill>
                <a:latin typeface="Calibri" charset="0"/>
              </a:rPr>
              <a:t>низкоконверсионных</a:t>
            </a:r>
            <a:r>
              <a:rPr lang="ru-RU" sz="1800" b="1" dirty="0" smtClean="0">
                <a:solidFill>
                  <a:srgbClr val="262626"/>
                </a:solidFill>
                <a:latin typeface="Calibri" charset="0"/>
              </a:rPr>
              <a:t> сайтов)</a:t>
            </a:r>
          </a:p>
          <a:p>
            <a:pPr marL="285750" indent="-285750" eaLnBrk="1" hangingPunct="1">
              <a:spcBef>
                <a:spcPct val="20000"/>
              </a:spcBef>
              <a:buFontTx/>
              <a:buChar char="-"/>
            </a:pPr>
            <a:endParaRPr lang="en-US" sz="1800" dirty="0">
              <a:solidFill>
                <a:srgbClr val="262626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490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Телефон должен быть доступен со всех страниц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2" name="Picture 1" descr="d8d072df1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84197"/>
            <a:ext cx="5256584" cy="51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88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Форма регистрации должна быть простой и удобной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44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Кнопка купить должна быть заметна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2" name="Picture 1" descr="3fb93e5d8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3426"/>
            <a:ext cx="6593694" cy="36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0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Размещайте отзывы о товарах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1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5650" y="910505"/>
            <a:ext cx="7992814" cy="1150343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650" y="332656"/>
            <a:ext cx="7992814" cy="792163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848872" cy="1296144"/>
          </a:xfrm>
        </p:spPr>
        <p:txBody>
          <a:bodyPr/>
          <a:lstStyle/>
          <a:p>
            <a:pPr algn="l" eaLnBrk="1" hangingPunct="1"/>
            <a:r>
              <a:rPr lang="ru-RU" sz="45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  <a:t>Карточка товара </a:t>
            </a:r>
            <a:r>
              <a:rPr lang="mr-IN" sz="45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  <a:t>–</a:t>
            </a:r>
            <a:r>
              <a:rPr lang="ru-RU" sz="45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  <a:t> важное на первый экран</a:t>
            </a:r>
            <a:endParaRPr lang="ru-RU" sz="4500" b="1" dirty="0">
              <a:solidFill>
                <a:schemeClr val="bg1"/>
              </a:solidFill>
              <a:latin typeface="Calibri" charset="0"/>
              <a:ea typeface="MS PGothic" charset="0"/>
            </a:endParaRPr>
          </a:p>
        </p:txBody>
      </p:sp>
      <p:pic>
        <p:nvPicPr>
          <p:cNvPr id="3074" name="Picture 2" descr="O:\1. Компания INTEC\Формула сайта 2017 Для презентации\карточка товара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60848"/>
            <a:ext cx="6273763" cy="432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165304"/>
            <a:ext cx="18494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59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Помогайте сделать выбор              </a:t>
            </a:r>
            <a:r>
              <a:rPr lang="mr-IN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     «Хиты и новинки»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2" name="Picture 1" descr="f4f095b70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4864"/>
            <a:ext cx="5343872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04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730250"/>
            <a:ext cx="8280920" cy="53975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Дайте возможность сравнивать </a:t>
            </a:r>
            <a:r>
              <a:rPr lang="mr-IN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–</a:t>
            </a:r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     «Сравнение товаров»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2" name="Picture 1" descr="a60c91303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5628117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0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80920" cy="1008112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Предоставьте выбор способов оплаты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2" name="Picture 1" descr="693a6d673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8028384" cy="381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06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21388"/>
            <a:ext cx="18494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260648"/>
            <a:ext cx="8280920" cy="144016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80920" cy="1008112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chemeClr val="bg1"/>
                </a:solidFill>
                <a:latin typeface="Calibri (Заголовки)" charset="0"/>
                <a:ea typeface="MS PGothic" charset="0"/>
              </a:rPr>
              <a:t>Предоставьте выбор способов доставки</a:t>
            </a:r>
            <a:endParaRPr lang="ru-RU" sz="3600" b="1" dirty="0">
              <a:solidFill>
                <a:schemeClr val="bg1"/>
              </a:solidFill>
              <a:latin typeface="Calibri (Заголовки)" charset="0"/>
              <a:ea typeface="MS PGothic" charset="0"/>
            </a:endParaRPr>
          </a:p>
        </p:txBody>
      </p:sp>
      <p:pic>
        <p:nvPicPr>
          <p:cNvPr id="2" name="Picture 1" descr="656eabf98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7427664" cy="35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07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5650" y="910505"/>
            <a:ext cx="7992814" cy="1463551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650" y="332656"/>
            <a:ext cx="7992814" cy="792163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827584" y="573857"/>
            <a:ext cx="7848872" cy="1296144"/>
          </a:xfrm>
        </p:spPr>
        <p:txBody>
          <a:bodyPr/>
          <a:lstStyle/>
          <a:p>
            <a:pPr algn="l" eaLnBrk="1" hangingPunct="1"/>
            <a:r>
              <a:rPr lang="ru-RU" sz="45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  <a:t>Работайте над ключевыми страницами</a:t>
            </a:r>
            <a:endParaRPr lang="ru-RU" sz="4500" b="1" dirty="0">
              <a:solidFill>
                <a:schemeClr val="bg1"/>
              </a:solidFill>
              <a:latin typeface="Calibri" charset="0"/>
              <a:ea typeface="MS PGothic" charset="0"/>
            </a:endParaRPr>
          </a:p>
        </p:txBody>
      </p:sp>
      <p:sp>
        <p:nvSpPr>
          <p:cNvPr id="14340" name="Содержимое 2"/>
          <p:cNvSpPr>
            <a:spLocks noGrp="1"/>
          </p:cNvSpPr>
          <p:nvPr>
            <p:ph idx="1"/>
          </p:nvPr>
        </p:nvSpPr>
        <p:spPr>
          <a:xfrm>
            <a:off x="1115616" y="2996952"/>
            <a:ext cx="3744912" cy="230346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ru-RU" sz="1800" dirty="0">
              <a:solidFill>
                <a:srgbClr val="404040"/>
              </a:solidFill>
              <a:latin typeface="Calibri" charset="0"/>
              <a:ea typeface="MS PGothic" charset="0"/>
            </a:endParaRPr>
          </a:p>
          <a:p>
            <a:pPr marL="0" indent="0" eaLnBrk="1" hangingPunct="1"/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 Карточка товара </a:t>
            </a:r>
          </a:p>
          <a:p>
            <a:pPr marL="0" indent="0" eaLnBrk="1" hangingPunct="1"/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 Корзина</a:t>
            </a:r>
          </a:p>
          <a:p>
            <a:pPr marL="0" indent="0" eaLnBrk="1" hangingPunct="1"/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 Оформление заказа</a:t>
            </a:r>
          </a:p>
          <a:p>
            <a:pPr marL="0" indent="0" eaLnBrk="1" hangingPunct="1"/>
            <a:r>
              <a:rPr lang="ru-RU" sz="1800" b="1" dirty="0">
                <a:solidFill>
                  <a:srgbClr val="404040"/>
                </a:solidFill>
                <a:latin typeface="Calibri" charset="0"/>
                <a:ea typeface="MS PGothic" charset="0"/>
              </a:rPr>
              <a:t> </a:t>
            </a:r>
            <a:r>
              <a:rPr lang="ru-RU" sz="1800" b="1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Главная страница</a:t>
            </a:r>
            <a:endParaRPr lang="ru-RU" sz="1800" dirty="0">
              <a:solidFill>
                <a:srgbClr val="404040"/>
              </a:solidFill>
              <a:latin typeface="Calibri" charset="0"/>
              <a:ea typeface="MS PGothic" charset="0"/>
            </a:endParaRPr>
          </a:p>
        </p:txBody>
      </p:sp>
      <p:pic>
        <p:nvPicPr>
          <p:cNvPr id="14341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165304"/>
            <a:ext cx="18494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912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5650" y="910505"/>
            <a:ext cx="7992814" cy="1150343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650" y="332656"/>
            <a:ext cx="7992814" cy="792163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992888" cy="1296144"/>
          </a:xfrm>
        </p:spPr>
        <p:txBody>
          <a:bodyPr/>
          <a:lstStyle/>
          <a:p>
            <a:pPr algn="l" eaLnBrk="1" hangingPunct="1"/>
            <a:r>
              <a:rPr lang="ru-RU" sz="45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  <a:t>Карточка товара </a:t>
            </a:r>
            <a:r>
              <a:rPr lang="mr-IN" sz="45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  <a:t>–</a:t>
            </a:r>
            <a:r>
              <a:rPr lang="ru-RU" sz="45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  <a:t> размещайте большие картинки</a:t>
            </a:r>
            <a:endParaRPr lang="ru-RU" sz="4500" b="1" dirty="0">
              <a:solidFill>
                <a:schemeClr val="bg1"/>
              </a:solidFill>
              <a:latin typeface="Calibri" charset="0"/>
              <a:ea typeface="MS PGothic" charset="0"/>
            </a:endParaRPr>
          </a:p>
        </p:txBody>
      </p:sp>
      <p:pic>
        <p:nvPicPr>
          <p:cNvPr id="2050" name="Picture 2" descr="O:\1. Компания INTEC\Формула сайта 2017 Для презентации\большое изображение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72818"/>
            <a:ext cx="6143451" cy="423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165304"/>
            <a:ext cx="18494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940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:\1. Компания INTEC\Формула сайта 2017 Для презентации\артикул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85"/>
          <a:stretch/>
        </p:blipFill>
        <p:spPr bwMode="auto">
          <a:xfrm>
            <a:off x="683568" y="2132856"/>
            <a:ext cx="7935854" cy="392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5650" y="836713"/>
            <a:ext cx="7992814" cy="720080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650" y="332656"/>
            <a:ext cx="7992814" cy="576063"/>
          </a:xfrm>
          <a:prstGeom prst="rect">
            <a:avLst/>
          </a:prstGeom>
          <a:solidFill>
            <a:srgbClr val="93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755576" y="476673"/>
            <a:ext cx="7992888" cy="728202"/>
          </a:xfrm>
        </p:spPr>
        <p:txBody>
          <a:bodyPr/>
          <a:lstStyle/>
          <a:p>
            <a:pPr algn="l" eaLnBrk="1" hangingPunct="1"/>
            <a:r>
              <a:rPr lang="ru-RU" sz="4500" b="1" dirty="0" smtClean="0">
                <a:solidFill>
                  <a:schemeClr val="bg1"/>
                </a:solidFill>
                <a:latin typeface="Calibri" charset="0"/>
                <a:ea typeface="MS PGothic" charset="0"/>
              </a:rPr>
              <a:t>Указывайте код товара</a:t>
            </a:r>
            <a:endParaRPr lang="ru-RU" sz="4500" b="1" dirty="0">
              <a:solidFill>
                <a:schemeClr val="bg1"/>
              </a:solidFill>
              <a:latin typeface="Calibri" charset="0"/>
              <a:ea typeface="MS PGothic" charset="0"/>
            </a:endParaRPr>
          </a:p>
        </p:txBody>
      </p:sp>
      <p:pic>
        <p:nvPicPr>
          <p:cNvPr id="14341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165304"/>
            <a:ext cx="18494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4303521" y="2708920"/>
            <a:ext cx="792088" cy="7920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755576" y="1700808"/>
            <a:ext cx="71287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ru-RU" sz="1800" dirty="0" smtClean="0">
                <a:solidFill>
                  <a:srgbClr val="404040"/>
                </a:solidFill>
                <a:latin typeface="Calibri" charset="0"/>
                <a:ea typeface="MS PGothic" charset="0"/>
              </a:rPr>
              <a:t>Позволяет менеджеру быстро понять о каком товаре идет речь</a:t>
            </a:r>
            <a:endParaRPr lang="ru-RU" sz="1800" dirty="0">
              <a:solidFill>
                <a:srgbClr val="404040"/>
              </a:solidFill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942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185F7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6229</TotalTime>
  <Words>1491</Words>
  <Application>Microsoft Macintosh PowerPoint</Application>
  <PresentationFormat>On-screen Show (4:3)</PresentationFormat>
  <Paragraphs>284</Paragraphs>
  <Slides>74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Тема Office</vt:lpstr>
      <vt:lpstr>ЗАПУСКАЕМ ПРОДАЮЩИЙ ИНТЕРНЕТ-МАГАЗИН</vt:lpstr>
      <vt:lpstr>Зачем работать над конверсией</vt:lpstr>
      <vt:lpstr>Продающий  интернет-магазин</vt:lpstr>
      <vt:lpstr>Встречайте – готовый интернет-магазин INTEC.Universe</vt:lpstr>
      <vt:lpstr>Путь клиента Цель - дойти до заказа</vt:lpstr>
      <vt:lpstr>Карточка товара – убираем лишние элементы</vt:lpstr>
      <vt:lpstr>Карточка товара – важное на первый экран</vt:lpstr>
      <vt:lpstr>Карточка товара – размещайте большие картинки</vt:lpstr>
      <vt:lpstr>Указывайте код товара</vt:lpstr>
      <vt:lpstr>Корзина и оформление заказа         – убираем все лишнее</vt:lpstr>
      <vt:lpstr>Корзина и оформление заказа         – убираем все лишнее</vt:lpstr>
      <vt:lpstr>Корзина и оформление заказа         – убираем все лишнее</vt:lpstr>
      <vt:lpstr>Поиск – самый коротки путь к продажам</vt:lpstr>
      <vt:lpstr>Поиск – самый коротки путь к корзине</vt:lpstr>
      <vt:lpstr>404 страница – покажите верное направление</vt:lpstr>
      <vt:lpstr>Стимулируйте оплачивать онлайн</vt:lpstr>
      <vt:lpstr>Используйте посадочные страницы и внутренние лендинги </vt:lpstr>
      <vt:lpstr>Зачем делать посадочные страницы</vt:lpstr>
      <vt:lpstr>Посадочная страница - Акция</vt:lpstr>
      <vt:lpstr>Посадочная страница - Услуга</vt:lpstr>
      <vt:lpstr>Посадочная страница                            – раздел каталога</vt:lpstr>
      <vt:lpstr>Расфокусировка снижает конверсию</vt:lpstr>
      <vt:lpstr>Фокусировка Одна страница – одно действие</vt:lpstr>
      <vt:lpstr>Дайте возможность купить товар комплектом или набором</vt:lpstr>
      <vt:lpstr>Интернет-магазин должен быть быстрым</vt:lpstr>
      <vt:lpstr>Ускоряем работу сайта</vt:lpstr>
      <vt:lpstr>Скорость сайта имеет значение!</vt:lpstr>
      <vt:lpstr>Скорость сайта имеет значение!</vt:lpstr>
      <vt:lpstr>Сайт должен быть адаптивным</vt:lpstr>
      <vt:lpstr>Сайт должен быть адаптивным</vt:lpstr>
      <vt:lpstr>BigData – делайте свой сайт персонализированным</vt:lpstr>
      <vt:lpstr>Повышайте скорость и качество сервиса </vt:lpstr>
      <vt:lpstr>Работайте с брошенными корзинами</vt:lpstr>
      <vt:lpstr>Отправляете триггерные рассылки</vt:lpstr>
      <vt:lpstr>Получайте больше email </vt:lpstr>
      <vt:lpstr>Email - маркетинг</vt:lpstr>
      <vt:lpstr>Email - маркетинг</vt:lpstr>
      <vt:lpstr>Веб-Аналитика – куда утекают клиенты?</vt:lpstr>
      <vt:lpstr>Вебвизор – «подглядываем» за пользователями</vt:lpstr>
      <vt:lpstr>Карта кликов – смотрим что замечают/не замечают посетители</vt:lpstr>
      <vt:lpstr>Аналитика форм – ищем «барьеры» лидогенерации</vt:lpstr>
      <vt:lpstr>Аналитика форм – сегментируйте по устройствам</vt:lpstr>
      <vt:lpstr>Аналитика форм – где теряются покупатели</vt:lpstr>
      <vt:lpstr>Воронка продаж по категориям</vt:lpstr>
      <vt:lpstr>Карта скроллинга – ищем «холодные» пятна</vt:lpstr>
      <vt:lpstr>Мониторинг – стабильность работы</vt:lpstr>
      <vt:lpstr>Мониторинг – время загрузки</vt:lpstr>
      <vt:lpstr>Блокировщики рекламы могут нарушать работу сайта</vt:lpstr>
      <vt:lpstr>Выявляем слабые места через % отказов</vt:lpstr>
      <vt:lpstr>PowerPoint Presentation</vt:lpstr>
      <vt:lpstr>Дайте возможность купить товар комплектом</vt:lpstr>
      <vt:lpstr>Система скидок и акций </vt:lpstr>
      <vt:lpstr>Больше корзина больше скидка</vt:lpstr>
      <vt:lpstr>Личный кабинет</vt:lpstr>
      <vt:lpstr>Предлагайте купить дополнительные товары</vt:lpstr>
      <vt:lpstr>Скидки на доставку</vt:lpstr>
      <vt:lpstr>Предлагайте купить больше</vt:lpstr>
      <vt:lpstr>Подсказывайте покупателю –     «Вы смотрели»</vt:lpstr>
      <vt:lpstr>Дарите купоны на скидку следующей покупки</vt:lpstr>
      <vt:lpstr>Собирайте информацию своих клиентов</vt:lpstr>
      <vt:lpstr>Предлагайте купить новый до того как покупатель начнет искать</vt:lpstr>
      <vt:lpstr>Предложите купить аксессуары</vt:lpstr>
      <vt:lpstr>Работа с Яндекс.Директ, GoogleAdWords</vt:lpstr>
      <vt:lpstr>Ускоряем работу сайта</vt:lpstr>
      <vt:lpstr>Телефон должен быть доступен со всех страниц</vt:lpstr>
      <vt:lpstr>Телефон должен быть доступен со всех страниц</vt:lpstr>
      <vt:lpstr>Форма регистрации должна быть простой и удобной</vt:lpstr>
      <vt:lpstr>Кнопка купить должна быть заметна</vt:lpstr>
      <vt:lpstr>Размещайте отзывы о товарах</vt:lpstr>
      <vt:lpstr>Помогайте сделать выбор              –     «Хиты и новинки»</vt:lpstr>
      <vt:lpstr>Дайте возможность сравнивать –     «Сравнение товаров»</vt:lpstr>
      <vt:lpstr>Предоставьте выбор способов оплаты</vt:lpstr>
      <vt:lpstr>Предоставьте выбор способов доставки</vt:lpstr>
      <vt:lpstr>Работайте над ключевыми страницами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(Любая прикольная картинка или фон)   Что такое Landing Page и почему это лучше чем сайт. (Любая прикольная картинка)</dc:title>
  <dc:creator>intec</dc:creator>
  <cp:lastModifiedBy>Yaroslav Golub</cp:lastModifiedBy>
  <cp:revision>369</cp:revision>
  <dcterms:created xsi:type="dcterms:W3CDTF">2014-03-19T11:42:46Z</dcterms:created>
  <dcterms:modified xsi:type="dcterms:W3CDTF">2017-09-20T20:56:52Z</dcterms:modified>
</cp:coreProperties>
</file>